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theme/themeOverride17.xml" ContentType="application/vnd.openxmlformats-officedocument.themeOverride+xml"/>
  <Override PartName="/ppt/theme/themeOverride18.xml" ContentType="application/vnd.openxmlformats-officedocument.themeOverride+xml"/>
  <Override PartName="/ppt/theme/themeOverride19.xml" ContentType="application/vnd.openxmlformats-officedocument.themeOverride+xml"/>
  <Override PartName="/ppt/theme/themeOverride20.xml" ContentType="application/vnd.openxmlformats-officedocument.themeOverride+xml"/>
  <Override PartName="/ppt/theme/themeOverride21.xml" ContentType="application/vnd.openxmlformats-officedocument.themeOverride+xml"/>
  <Override PartName="/ppt/theme/themeOverride22.xml" ContentType="application/vnd.openxmlformats-officedocument.themeOverride+xml"/>
  <Override PartName="/ppt/theme/themeOverride23.xml" ContentType="application/vnd.openxmlformats-officedocument.themeOverride+xml"/>
  <Override PartName="/ppt/theme/themeOverride24.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88" r:id="rId1"/>
  </p:sldMasterIdLst>
  <p:notesMasterIdLst>
    <p:notesMasterId r:id="rId35"/>
  </p:notesMasterIdLst>
  <p:handoutMasterIdLst>
    <p:handoutMasterId r:id="rId36"/>
  </p:handoutMasterIdLst>
  <p:sldIdLst>
    <p:sldId id="256" r:id="rId2"/>
    <p:sldId id="273" r:id="rId3"/>
    <p:sldId id="262" r:id="rId4"/>
    <p:sldId id="268" r:id="rId5"/>
    <p:sldId id="269" r:id="rId6"/>
    <p:sldId id="270" r:id="rId7"/>
    <p:sldId id="271" r:id="rId8"/>
    <p:sldId id="274" r:id="rId9"/>
    <p:sldId id="272" r:id="rId10"/>
    <p:sldId id="279" r:id="rId11"/>
    <p:sldId id="275" r:id="rId12"/>
    <p:sldId id="278" r:id="rId13"/>
    <p:sldId id="277" r:id="rId14"/>
    <p:sldId id="280" r:id="rId15"/>
    <p:sldId id="276" r:id="rId16"/>
    <p:sldId id="282" r:id="rId17"/>
    <p:sldId id="281" r:id="rId18"/>
    <p:sldId id="284" r:id="rId19"/>
    <p:sldId id="285" r:id="rId20"/>
    <p:sldId id="287" r:id="rId21"/>
    <p:sldId id="286" r:id="rId22"/>
    <p:sldId id="289" r:id="rId23"/>
    <p:sldId id="290" r:id="rId24"/>
    <p:sldId id="288" r:id="rId25"/>
    <p:sldId id="291" r:id="rId26"/>
    <p:sldId id="292" r:id="rId27"/>
    <p:sldId id="294" r:id="rId28"/>
    <p:sldId id="295" r:id="rId29"/>
    <p:sldId id="301" r:id="rId30"/>
    <p:sldId id="297" r:id="rId31"/>
    <p:sldId id="299" r:id="rId32"/>
    <p:sldId id="300" r:id="rId33"/>
    <p:sldId id="302" r:id="rId34"/>
  </p:sldIdLst>
  <p:sldSz cx="9144000" cy="6858000" type="screen4x3"/>
  <p:notesSz cx="6858000" cy="9144000"/>
  <p:custDataLst>
    <p:tags r:id="rId3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00">
          <p15:clr>
            <a:srgbClr val="A4A3A4"/>
          </p15:clr>
        </p15:guide>
        <p15:guide id="2" orient="horz" pos="1117">
          <p15:clr>
            <a:srgbClr val="A4A3A4"/>
          </p15:clr>
        </p15:guide>
        <p15:guide id="3" orient="horz" pos="1525">
          <p15:clr>
            <a:srgbClr val="A4A3A4"/>
          </p15:clr>
        </p15:guide>
        <p15:guide id="4" orient="horz" pos="3929">
          <p15:clr>
            <a:srgbClr val="A4A3A4"/>
          </p15:clr>
        </p15:guide>
        <p15:guide id="5" pos="204">
          <p15:clr>
            <a:srgbClr val="A4A3A4"/>
          </p15:clr>
        </p15:guide>
        <p15:guide id="6" pos="5556">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howGuides="1">
      <p:cViewPr>
        <p:scale>
          <a:sx n="120" d="100"/>
          <a:sy n="120" d="100"/>
        </p:scale>
        <p:origin x="-720" y="-48"/>
      </p:cViewPr>
      <p:guideLst>
        <p:guide orient="horz" pos="300"/>
        <p:guide orient="horz" pos="1117"/>
        <p:guide orient="horz" pos="1525"/>
        <p:guide orient="horz" pos="3929"/>
        <p:guide pos="204"/>
        <p:guide pos="5556"/>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79" d="100"/>
          <a:sy n="79" d="100"/>
        </p:scale>
        <p:origin x="-1998"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gs" Target="tags/tag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endParaRPr lang="en-GB"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43B4800-137F-4CB6-8075-5FBD5B7CCB7E}" type="slidenum">
              <a:rPr lang="en-GB" smtClean="0"/>
              <a:t>‹Nr.›</a:t>
            </a:fld>
            <a:endParaRPr lang="en-GB" dirty="0"/>
          </a:p>
        </p:txBody>
      </p:sp>
    </p:spTree>
    <p:extLst>
      <p:ext uri="{BB962C8B-B14F-4D97-AF65-F5344CB8AC3E}">
        <p14:creationId xmlns:p14="http://schemas.microsoft.com/office/powerpoint/2010/main" val="3072014122"/>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87A06A-650F-4CE8-B8A3-9C9422B0D088}" type="slidenum">
              <a:rPr lang="en-GB" smtClean="0"/>
              <a:t>‹Nr.›</a:t>
            </a:fld>
            <a:endParaRPr lang="en-GB" dirty="0"/>
          </a:p>
        </p:txBody>
      </p:sp>
    </p:spTree>
    <p:extLst>
      <p:ext uri="{BB962C8B-B14F-4D97-AF65-F5344CB8AC3E}">
        <p14:creationId xmlns:p14="http://schemas.microsoft.com/office/powerpoint/2010/main" val="3801668494"/>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C87A06A-650F-4CE8-B8A3-9C9422B0D088}" type="slidenum">
              <a:rPr lang="en-GB" smtClean="0"/>
              <a:t>0</a:t>
            </a:fld>
            <a:endParaRPr lang="en-GB"/>
          </a:p>
        </p:txBody>
      </p:sp>
      <p:sp>
        <p:nvSpPr>
          <p:cNvPr id="5" name="Footer Placeholder 4"/>
          <p:cNvSpPr>
            <a:spLocks noGrp="1"/>
          </p:cNvSpPr>
          <p:nvPr>
            <p:ph type="ftr" sz="quarter" idx="11"/>
          </p:nvPr>
        </p:nvSpPr>
        <p:spPr/>
        <p:txBody>
          <a:bodyPr/>
          <a:lstStyle/>
          <a:p>
            <a:endParaRPr lang="en-GB" dirty="0"/>
          </a:p>
        </p:txBody>
      </p:sp>
    </p:spTree>
    <p:extLst>
      <p:ext uri="{BB962C8B-B14F-4D97-AF65-F5344CB8AC3E}">
        <p14:creationId xmlns:p14="http://schemas.microsoft.com/office/powerpoint/2010/main" val="38935199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309600" y="878400"/>
            <a:ext cx="8492400" cy="856800"/>
          </a:xfrm>
        </p:spPr>
        <p:txBody>
          <a:bodyPr>
            <a:normAutofit/>
          </a:bodyPr>
          <a:lstStyle/>
          <a:p>
            <a:r>
              <a:rPr lang="de-DE" noProof="0"/>
              <a:t>Titelmasterformat durch Klicken bearbeiten</a:t>
            </a:r>
            <a:endParaRPr lang="en-GB" noProof="0" dirty="0"/>
          </a:p>
        </p:txBody>
      </p:sp>
      <p:sp>
        <p:nvSpPr>
          <p:cNvPr id="3" name="Subtitle 2"/>
          <p:cNvSpPr>
            <a:spLocks noGrp="1"/>
          </p:cNvSpPr>
          <p:nvPr>
            <p:ph type="subTitle" idx="1"/>
          </p:nvPr>
        </p:nvSpPr>
        <p:spPr>
          <a:xfrm>
            <a:off x="309600" y="2466000"/>
            <a:ext cx="8492400" cy="963000"/>
          </a:xfrm>
        </p:spPr>
        <p:txBody>
          <a:bodyPr lIns="360000">
            <a:noAutofit/>
          </a:bodyPr>
          <a:lstStyle>
            <a:lvl1pPr marL="0" indent="0" algn="l">
              <a:lnSpc>
                <a:spcPct val="100000"/>
              </a:lnSpc>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noProof="0"/>
              <a:t>Formatvorlage des Untertitelmasters durch Klicken bearbeiten</a:t>
            </a:r>
            <a:endParaRPr lang="en-GB" noProof="0" dirty="0"/>
          </a:p>
        </p:txBody>
      </p:sp>
      <p:grpSp>
        <p:nvGrpSpPr>
          <p:cNvPr id="5" name="Group 4"/>
          <p:cNvGrpSpPr>
            <a:grpSpLocks/>
          </p:cNvGrpSpPr>
          <p:nvPr userDrawn="1"/>
        </p:nvGrpSpPr>
        <p:grpSpPr bwMode="auto">
          <a:xfrm>
            <a:off x="323850" y="755650"/>
            <a:ext cx="8496300" cy="1017588"/>
            <a:chOff x="204" y="476"/>
            <a:chExt cx="5352" cy="641"/>
          </a:xfrm>
        </p:grpSpPr>
        <p:grpSp>
          <p:nvGrpSpPr>
            <p:cNvPr id="6" name="Group 5"/>
            <p:cNvGrpSpPr>
              <a:grpSpLocks/>
            </p:cNvGrpSpPr>
            <p:nvPr userDrawn="1"/>
          </p:nvGrpSpPr>
          <p:grpSpPr bwMode="auto">
            <a:xfrm>
              <a:off x="204" y="476"/>
              <a:ext cx="5352" cy="51"/>
              <a:chOff x="204" y="476"/>
              <a:chExt cx="5352" cy="51"/>
            </a:xfrm>
          </p:grpSpPr>
          <p:sp>
            <p:nvSpPr>
              <p:cNvPr id="8" name="Line 6"/>
              <p:cNvSpPr>
                <a:spLocks noChangeShapeType="1"/>
              </p:cNvSpPr>
              <p:nvPr userDrawn="1"/>
            </p:nvSpPr>
            <p:spPr bwMode="auto">
              <a:xfrm>
                <a:off x="204" y="476"/>
                <a:ext cx="5352" cy="0"/>
              </a:xfrm>
              <a:prstGeom prst="line">
                <a:avLst/>
              </a:prstGeom>
              <a:noFill/>
              <a:ln w="635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9" name="Line 7"/>
              <p:cNvSpPr>
                <a:spLocks noChangeShapeType="1"/>
              </p:cNvSpPr>
              <p:nvPr userDrawn="1"/>
            </p:nvSpPr>
            <p:spPr bwMode="auto">
              <a:xfrm>
                <a:off x="204" y="527"/>
                <a:ext cx="5352" cy="0"/>
              </a:xfrm>
              <a:prstGeom prst="line">
                <a:avLst/>
              </a:prstGeom>
              <a:noFill/>
              <a:ln w="76200">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grpSp>
        <p:sp>
          <p:nvSpPr>
            <p:cNvPr id="7" name="Line 8"/>
            <p:cNvSpPr>
              <a:spLocks noChangeShapeType="1"/>
            </p:cNvSpPr>
            <p:nvPr userDrawn="1"/>
          </p:nvSpPr>
          <p:spPr bwMode="auto">
            <a:xfrm>
              <a:off x="204" y="1117"/>
              <a:ext cx="5352" cy="0"/>
            </a:xfrm>
            <a:prstGeom prst="line">
              <a:avLst/>
            </a:prstGeom>
            <a:noFill/>
            <a:ln w="6350">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grpSp>
      <p:pic>
        <p:nvPicPr>
          <p:cNvPr id="10" name="Picture 24" descr="RLinklaters"/>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30200" y="482600"/>
            <a:ext cx="1014413" cy="165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97744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noProof="0"/>
              <a:t>Titelmasterformat durch Klicken bearbeiten</a:t>
            </a:r>
            <a:endParaRPr lang="en-GB" noProof="0" dirty="0"/>
          </a:p>
        </p:txBody>
      </p:sp>
      <p:sp>
        <p:nvSpPr>
          <p:cNvPr id="5" name="Content Placeholder 4"/>
          <p:cNvSpPr>
            <a:spLocks noGrp="1"/>
          </p:cNvSpPr>
          <p:nvPr>
            <p:ph sz="quarter" idx="11"/>
          </p:nvPr>
        </p:nvSpPr>
        <p:spPr>
          <a:xfrm>
            <a:off x="309600" y="2109600"/>
            <a:ext cx="8492400" cy="4071600"/>
          </a:xfrm>
        </p:spPr>
        <p:txBody>
          <a:bodyPr/>
          <a:lstStyle>
            <a:lvl1pPr>
              <a:lnSpc>
                <a:spcPct val="100000"/>
              </a:lnSpc>
              <a:buClr>
                <a:schemeClr val="tx1"/>
              </a:buClr>
              <a:defRPr/>
            </a:lvl1pPr>
            <a:lvl2pPr marL="270000" indent="-270000">
              <a:lnSpc>
                <a:spcPct val="100000"/>
              </a:lnSpc>
              <a:buClr>
                <a:schemeClr val="tx1"/>
              </a:buClr>
              <a:buFont typeface="Arial" panose="020B0604020202020204" pitchFamily="34" charset="0"/>
              <a:buChar char="&gt;"/>
              <a:defRPr/>
            </a:lvl2pPr>
            <a:lvl3pPr marL="539750" indent="-270000">
              <a:lnSpc>
                <a:spcPct val="100000"/>
              </a:lnSpc>
              <a:buClr>
                <a:schemeClr val="tx1"/>
              </a:buClr>
              <a:buFont typeface="Arial" panose="020B0604020202020204" pitchFamily="34" charset="0"/>
              <a:buChar char="&gt;"/>
              <a:defRPr/>
            </a:lvl3pPr>
            <a:lvl4pPr marL="810000" indent="-270000">
              <a:lnSpc>
                <a:spcPct val="100000"/>
              </a:lnSpc>
              <a:buClr>
                <a:schemeClr val="tx1"/>
              </a:buClr>
              <a:buFont typeface="Arial" panose="020B0604020202020204" pitchFamily="34" charset="0"/>
              <a:buChar char="&gt;"/>
              <a:defRPr/>
            </a:lvl4pPr>
            <a:lvl5pPr marL="1081088" indent="-271463">
              <a:lnSpc>
                <a:spcPct val="100000"/>
              </a:lnSpc>
              <a:buClr>
                <a:schemeClr val="tx1"/>
              </a:buClr>
              <a:buFont typeface="Arial" panose="020B0604020202020204" pitchFamily="34" charset="0"/>
              <a:buChar char="&gt;"/>
              <a:defRPr/>
            </a:lvl5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dirty="0"/>
          </a:p>
        </p:txBody>
      </p:sp>
    </p:spTree>
    <p:extLst>
      <p:ext uri="{BB962C8B-B14F-4D97-AF65-F5344CB8AC3E}">
        <p14:creationId xmlns:p14="http://schemas.microsoft.com/office/powerpoint/2010/main" val="372928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noProof="0"/>
              <a:t>Titelmasterformat durch Klicken bearbeiten</a:t>
            </a:r>
            <a:endParaRPr lang="en-GB" noProof="0" dirty="0"/>
          </a:p>
        </p:txBody>
      </p:sp>
    </p:spTree>
    <p:extLst>
      <p:ext uri="{BB962C8B-B14F-4D97-AF65-F5344CB8AC3E}">
        <p14:creationId xmlns:p14="http://schemas.microsoft.com/office/powerpoint/2010/main" val="1705313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888477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Sub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noProof="0"/>
              <a:t>Titelmasterformat durch Klicken bearbeiten</a:t>
            </a:r>
            <a:endParaRPr lang="en-GB" noProof="0" dirty="0"/>
          </a:p>
        </p:txBody>
      </p:sp>
      <p:sp>
        <p:nvSpPr>
          <p:cNvPr id="4" name="Subtitle 2"/>
          <p:cNvSpPr>
            <a:spLocks noGrp="1"/>
          </p:cNvSpPr>
          <p:nvPr>
            <p:ph type="subTitle" idx="1"/>
          </p:nvPr>
        </p:nvSpPr>
        <p:spPr>
          <a:xfrm>
            <a:off x="309600" y="2109600"/>
            <a:ext cx="8492400" cy="1319400"/>
          </a:xfrm>
        </p:spPr>
        <p:txBody>
          <a:bodyPr lIns="360000">
            <a:normAutofit/>
          </a:bodyPr>
          <a:lstStyle>
            <a:lvl1pPr marL="0" indent="0" algn="l">
              <a:lnSpc>
                <a:spcPct val="100000"/>
              </a:lnSpc>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noProof="0"/>
              <a:t>Formatvorlage des Untertitelmasters durch Klicken bearbeiten</a:t>
            </a:r>
            <a:endParaRPr lang="en-GB" noProof="0" dirty="0"/>
          </a:p>
        </p:txBody>
      </p:sp>
    </p:spTree>
    <p:extLst>
      <p:ext uri="{BB962C8B-B14F-4D97-AF65-F5344CB8AC3E}">
        <p14:creationId xmlns:p14="http://schemas.microsoft.com/office/powerpoint/2010/main" val="1152913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noProof="0"/>
              <a:t>Click to edit Master title style</a:t>
            </a:r>
            <a:endParaRPr lang="en-GB" noProof="0" dirty="0"/>
          </a:p>
        </p:txBody>
      </p:sp>
    </p:spTree>
    <p:extLst>
      <p:ext uri="{BB962C8B-B14F-4D97-AF65-F5344CB8AC3E}">
        <p14:creationId xmlns:p14="http://schemas.microsoft.com/office/powerpoint/2010/main" val="1589034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9600" y="878400"/>
            <a:ext cx="8492400" cy="856800"/>
          </a:xfrm>
          <a:prstGeom prst="rect">
            <a:avLst/>
          </a:prstGeom>
        </p:spPr>
        <p:txBody>
          <a:bodyPr vert="horz" lIns="360000" tIns="45720" rIns="91440" bIns="45720" rtlCol="0" anchor="ctr">
            <a:normAutofit/>
          </a:bodyPr>
          <a:lstStyle/>
          <a:p>
            <a:r>
              <a:rPr lang="de-DE" noProof="0"/>
              <a:t>Titelmasterformat durch Klicken bearbeiten</a:t>
            </a:r>
            <a:endParaRPr lang="en-GB" noProof="0" dirty="0"/>
          </a:p>
        </p:txBody>
      </p:sp>
      <p:sp>
        <p:nvSpPr>
          <p:cNvPr id="3" name="Text Placeholder 2"/>
          <p:cNvSpPr>
            <a:spLocks noGrp="1"/>
          </p:cNvSpPr>
          <p:nvPr>
            <p:ph type="body" idx="1"/>
          </p:nvPr>
        </p:nvSpPr>
        <p:spPr>
          <a:xfrm>
            <a:off x="309600" y="2109600"/>
            <a:ext cx="8492400" cy="4071600"/>
          </a:xfrm>
          <a:prstGeom prst="rect">
            <a:avLst/>
          </a:prstGeom>
        </p:spPr>
        <p:txBody>
          <a:bodyPr vert="horz" lIns="360000" tIns="45720" rIns="91440" bIns="45720" rtlCol="0">
            <a:normAutofit/>
          </a:bodyPr>
          <a:lstStyle/>
          <a:p>
            <a:pPr lvl="0"/>
            <a:r>
              <a:rPr lang="de-DE" noProof="0"/>
              <a:t>Formatvorlagen des Textmasters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en-GB" noProof="0" dirty="0"/>
          </a:p>
        </p:txBody>
      </p:sp>
      <p:grpSp>
        <p:nvGrpSpPr>
          <p:cNvPr id="7" name="Group 4"/>
          <p:cNvGrpSpPr>
            <a:grpSpLocks/>
          </p:cNvGrpSpPr>
          <p:nvPr/>
        </p:nvGrpSpPr>
        <p:grpSpPr bwMode="auto">
          <a:xfrm>
            <a:off x="323850" y="755650"/>
            <a:ext cx="8496300" cy="1017588"/>
            <a:chOff x="204" y="476"/>
            <a:chExt cx="5352" cy="641"/>
          </a:xfrm>
        </p:grpSpPr>
        <p:grpSp>
          <p:nvGrpSpPr>
            <p:cNvPr id="8" name="Group 5"/>
            <p:cNvGrpSpPr>
              <a:grpSpLocks/>
            </p:cNvGrpSpPr>
            <p:nvPr userDrawn="1"/>
          </p:nvGrpSpPr>
          <p:grpSpPr bwMode="auto">
            <a:xfrm>
              <a:off x="204" y="476"/>
              <a:ext cx="5352" cy="51"/>
              <a:chOff x="204" y="476"/>
              <a:chExt cx="5352" cy="51"/>
            </a:xfrm>
          </p:grpSpPr>
          <p:sp>
            <p:nvSpPr>
              <p:cNvPr id="10" name="Line 6"/>
              <p:cNvSpPr>
                <a:spLocks noChangeShapeType="1"/>
              </p:cNvSpPr>
              <p:nvPr userDrawn="1"/>
            </p:nvSpPr>
            <p:spPr bwMode="auto">
              <a:xfrm>
                <a:off x="204" y="476"/>
                <a:ext cx="5352" cy="0"/>
              </a:xfrm>
              <a:prstGeom prst="line">
                <a:avLst/>
              </a:prstGeom>
              <a:noFill/>
              <a:ln w="6350">
                <a:solidFill>
                  <a:srgbClr val="5F5F5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11" name="Line 7"/>
              <p:cNvSpPr>
                <a:spLocks noChangeShapeType="1"/>
              </p:cNvSpPr>
              <p:nvPr userDrawn="1"/>
            </p:nvSpPr>
            <p:spPr bwMode="auto">
              <a:xfrm>
                <a:off x="204" y="527"/>
                <a:ext cx="5352" cy="0"/>
              </a:xfrm>
              <a:prstGeom prst="line">
                <a:avLst/>
              </a:prstGeom>
              <a:noFill/>
              <a:ln w="76200">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grpSp>
        <p:sp>
          <p:nvSpPr>
            <p:cNvPr id="9" name="Line 8"/>
            <p:cNvSpPr>
              <a:spLocks noChangeShapeType="1"/>
            </p:cNvSpPr>
            <p:nvPr userDrawn="1"/>
          </p:nvSpPr>
          <p:spPr bwMode="auto">
            <a:xfrm>
              <a:off x="204" y="1117"/>
              <a:ext cx="5352" cy="0"/>
            </a:xfrm>
            <a:prstGeom prst="line">
              <a:avLst/>
            </a:prstGeom>
            <a:noFill/>
            <a:ln w="6350">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grpSp>
      <p:sp>
        <p:nvSpPr>
          <p:cNvPr id="34" name="TextBox 33"/>
          <p:cNvSpPr txBox="1"/>
          <p:nvPr userDrawn="1"/>
        </p:nvSpPr>
        <p:spPr>
          <a:xfrm>
            <a:off x="6397200" y="6246000"/>
            <a:ext cx="2422800" cy="475200"/>
          </a:xfrm>
          <a:prstGeom prst="rect">
            <a:avLst/>
          </a:prstGeom>
          <a:noFill/>
          <a:ln>
            <a:noFill/>
          </a:ln>
        </p:spPr>
        <p:txBody>
          <a:bodyPr wrap="square" rtlCol="0">
            <a:noAutofit/>
          </a:bodyPr>
          <a:lstStyle/>
          <a:p>
            <a:pPr algn="r"/>
            <a:endParaRPr lang="en-GB" sz="1000" dirty="0"/>
          </a:p>
        </p:txBody>
      </p:sp>
      <p:pic>
        <p:nvPicPr>
          <p:cNvPr id="12" name="Picture 24" descr="RLinklaters"/>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330200" y="482600"/>
            <a:ext cx="1014413" cy="165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29391857"/>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Lst>
  <p:hf sldNum="0" hdr="0" ftr="0" dt="0"/>
  <p:txStyles>
    <p:titleStyle>
      <a:lvl1pPr marL="0" indent="0" algn="l" defTabSz="914400" rtl="0" eaLnBrk="1" latinLnBrk="0" hangingPunct="1">
        <a:spcBef>
          <a:spcPct val="0"/>
        </a:spcBef>
        <a:buNone/>
        <a:defRPr sz="2800" kern="1200">
          <a:solidFill>
            <a:schemeClr val="tx1"/>
          </a:solidFill>
          <a:latin typeface="Arial" pitchFamily="34" charset="0"/>
          <a:ea typeface="+mj-ea"/>
          <a:cs typeface="Arial" pitchFamily="34" charset="0"/>
        </a:defRPr>
      </a:lvl1pPr>
    </p:titleStyle>
    <p:bodyStyle>
      <a:lvl1pPr marL="0" indent="0" algn="l" defTabSz="914400" rtl="0" eaLnBrk="1" latinLnBrk="0" hangingPunct="1">
        <a:lnSpc>
          <a:spcPct val="100000"/>
        </a:lnSpc>
        <a:spcBef>
          <a:spcPts val="0"/>
        </a:spcBef>
        <a:spcAft>
          <a:spcPts val="1200"/>
        </a:spcAft>
        <a:buClr>
          <a:schemeClr val="tx1"/>
        </a:buClr>
        <a:buFont typeface="Arial" pitchFamily="34" charset="0"/>
        <a:buNone/>
        <a:defRPr sz="2000" kern="1200">
          <a:solidFill>
            <a:schemeClr val="tx1"/>
          </a:solidFill>
          <a:latin typeface="Arial" pitchFamily="34" charset="0"/>
          <a:ea typeface="+mn-ea"/>
          <a:cs typeface="Arial" pitchFamily="34" charset="0"/>
        </a:defRPr>
      </a:lvl1pPr>
      <a:lvl2pPr marL="269875" indent="-269875" algn="l" defTabSz="914400" rtl="0" eaLnBrk="1" latinLnBrk="0" hangingPunct="1">
        <a:lnSpc>
          <a:spcPct val="100000"/>
        </a:lnSpc>
        <a:spcBef>
          <a:spcPts val="0"/>
        </a:spcBef>
        <a:spcAft>
          <a:spcPts val="1200"/>
        </a:spcAft>
        <a:buClr>
          <a:schemeClr val="tx1"/>
        </a:buClr>
        <a:buFont typeface="TradeGothic" pitchFamily="2" charset="0"/>
        <a:buChar char="&gt;"/>
        <a:defRPr sz="2000" kern="1200">
          <a:solidFill>
            <a:schemeClr val="tx1"/>
          </a:solidFill>
          <a:latin typeface="Arial" pitchFamily="34" charset="0"/>
          <a:ea typeface="+mn-ea"/>
          <a:cs typeface="Arial" pitchFamily="34" charset="0"/>
        </a:defRPr>
      </a:lvl2pPr>
      <a:lvl3pPr marL="539750" indent="-269875" algn="l" defTabSz="914400" rtl="0" eaLnBrk="1" latinLnBrk="0" hangingPunct="1">
        <a:lnSpc>
          <a:spcPct val="100000"/>
        </a:lnSpc>
        <a:spcBef>
          <a:spcPts val="0"/>
        </a:spcBef>
        <a:spcAft>
          <a:spcPts val="1200"/>
        </a:spcAft>
        <a:buClr>
          <a:schemeClr val="tx1"/>
        </a:buClr>
        <a:buFont typeface="TradeGothic" pitchFamily="2" charset="0"/>
        <a:buChar char="&gt;"/>
        <a:defRPr sz="2000" kern="1200">
          <a:solidFill>
            <a:schemeClr val="tx1"/>
          </a:solidFill>
          <a:latin typeface="Arial" pitchFamily="34" charset="0"/>
          <a:ea typeface="+mn-ea"/>
          <a:cs typeface="Arial" pitchFamily="34" charset="0"/>
        </a:defRPr>
      </a:lvl3pPr>
      <a:lvl4pPr marL="810000" indent="-270000" algn="l" defTabSz="914400" rtl="0" eaLnBrk="1" latinLnBrk="0" hangingPunct="1">
        <a:lnSpc>
          <a:spcPct val="100000"/>
        </a:lnSpc>
        <a:spcBef>
          <a:spcPts val="0"/>
        </a:spcBef>
        <a:spcAft>
          <a:spcPts val="1200"/>
        </a:spcAft>
        <a:buClr>
          <a:schemeClr val="tx1"/>
        </a:buClr>
        <a:buFont typeface="TradeGothic" pitchFamily="2" charset="0"/>
        <a:buChar char="&gt;"/>
        <a:defRPr sz="2000" kern="1200">
          <a:solidFill>
            <a:schemeClr val="tx1"/>
          </a:solidFill>
          <a:latin typeface="Arial" pitchFamily="34" charset="0"/>
          <a:ea typeface="+mn-ea"/>
          <a:cs typeface="Arial" pitchFamily="34" charset="0"/>
        </a:defRPr>
      </a:lvl4pPr>
      <a:lvl5pPr marL="1080000" indent="-269875" algn="l" defTabSz="914400" rtl="0" eaLnBrk="1" latinLnBrk="0" hangingPunct="1">
        <a:lnSpc>
          <a:spcPct val="100000"/>
        </a:lnSpc>
        <a:spcBef>
          <a:spcPts val="0"/>
        </a:spcBef>
        <a:spcAft>
          <a:spcPts val="1200"/>
        </a:spcAft>
        <a:buClr>
          <a:schemeClr val="tx1"/>
        </a:buClr>
        <a:buFont typeface="TradeGothic" pitchFamily="2" charset="0"/>
        <a:buChar char="&gt;"/>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6.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7.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8.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9.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0.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1.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4.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6.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7.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8.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9.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21.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22.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23.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2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3.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de-DE" dirty="0"/>
              <a:t>Friedrich-Alexander Universität Erlangen-Nürnberg</a:t>
            </a:r>
            <a:br>
              <a:rPr lang="de-DE" dirty="0"/>
            </a:br>
            <a:r>
              <a:rPr lang="de-DE" dirty="0"/>
              <a:t>Vorlesung Bilanzrecht</a:t>
            </a:r>
          </a:p>
        </p:txBody>
      </p:sp>
      <p:sp>
        <p:nvSpPr>
          <p:cNvPr id="3" name="Subtitle 2"/>
          <p:cNvSpPr>
            <a:spLocks noGrp="1"/>
          </p:cNvSpPr>
          <p:nvPr>
            <p:ph type="subTitle" idx="1"/>
          </p:nvPr>
        </p:nvSpPr>
        <p:spPr/>
        <p:txBody>
          <a:bodyPr/>
          <a:lstStyle/>
          <a:p>
            <a:r>
              <a:rPr lang="de-DE" dirty="0"/>
              <a:t>Vorlesung 2: Grundlagen des Bilanzrechts</a:t>
            </a:r>
          </a:p>
          <a:p>
            <a:endParaRPr lang="de-DE" dirty="0"/>
          </a:p>
          <a:p>
            <a:endParaRPr lang="de-DE" dirty="0"/>
          </a:p>
          <a:p>
            <a:endParaRPr lang="de-DE" dirty="0"/>
          </a:p>
          <a:p>
            <a:r>
              <a:rPr lang="de-DE" dirty="0"/>
              <a:t>Martin Mager</a:t>
            </a:r>
          </a:p>
          <a:p>
            <a:endParaRPr lang="de-DE" dirty="0"/>
          </a:p>
          <a:p>
            <a:r>
              <a:rPr lang="de-DE" dirty="0"/>
              <a:t>12. Mai 2017</a:t>
            </a:r>
          </a:p>
        </p:txBody>
      </p:sp>
    </p:spTree>
    <p:extLst>
      <p:ext uri="{BB962C8B-B14F-4D97-AF65-F5344CB8AC3E}">
        <p14:creationId xmlns:p14="http://schemas.microsoft.com/office/powerpoint/2010/main" val="35942794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de-DE" sz="2400" dirty="0"/>
              <a:t>Bilanzrecht - Rechtsgrundlagen</a:t>
            </a:r>
            <a:endParaRPr lang="en-GB" sz="2400" dirty="0"/>
          </a:p>
        </p:txBody>
      </p:sp>
      <p:sp>
        <p:nvSpPr>
          <p:cNvPr id="3" name="Rectangle 3"/>
          <p:cNvSpPr txBox="1">
            <a:spLocks noChangeArrowheads="1"/>
          </p:cNvSpPr>
          <p:nvPr/>
        </p:nvSpPr>
        <p:spPr bwMode="auto">
          <a:xfrm>
            <a:off x="309600" y="2109600"/>
            <a:ext cx="8484577" cy="4449762"/>
          </a:xfrm>
          <a:prstGeom prst="rect">
            <a:avLst/>
          </a:prstGeom>
          <a:noFill/>
          <a:ln w="9525">
            <a:noFill/>
            <a:miter lim="800000"/>
            <a:headEnd/>
            <a:tailEnd/>
          </a:ln>
        </p:spPr>
        <p:txBody>
          <a:bodyPr lIns="360000" tIns="46800" rIns="90000" bIns="46800"/>
          <a:lstStyle>
            <a:lvl1pPr marL="342900" indent="-342900" algn="l" rtl="0" eaLnBrk="0" fontAlgn="base" hangingPunct="0">
              <a:lnSpc>
                <a:spcPct val="104000"/>
              </a:lnSpc>
              <a:spcBef>
                <a:spcPct val="0"/>
              </a:spcBef>
              <a:spcAft>
                <a:spcPct val="50000"/>
              </a:spcAft>
              <a:defRPr sz="1100">
                <a:solidFill>
                  <a:schemeClr val="tx1"/>
                </a:solidFill>
                <a:latin typeface="+mn-lt"/>
                <a:ea typeface="+mn-ea"/>
                <a:cs typeface="+mn-cs"/>
              </a:defRPr>
            </a:lvl1pPr>
            <a:lvl2pPr marL="179388" indent="-17780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2pPr>
            <a:lvl3pPr marL="35560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3pPr>
            <a:lvl4pPr marL="541338" indent="-18415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4pPr>
            <a:lvl5pPr marL="71755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5pPr>
            <a:lvl6pPr marL="11747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6pPr>
            <a:lvl7pPr marL="16319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7pPr>
            <a:lvl8pPr marL="20891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8pPr>
            <a:lvl9pPr marL="25463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9pPr>
          </a:lstStyle>
          <a:p>
            <a:pPr marL="266700" lvl="1"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Bilanzrecht außerhalb des HGB:</a:t>
            </a:r>
          </a:p>
          <a:p>
            <a:pPr marL="442912" lvl="2"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Querbezüge um Gesellschaftsrecht</a:t>
            </a:r>
          </a:p>
          <a:p>
            <a:pPr marL="442912" lvl="2"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solidFill>
                  <a:schemeClr val="tx2"/>
                </a:solidFill>
              </a:rPr>
              <a:t>Publizitätsgesetz</a:t>
            </a:r>
            <a:r>
              <a:rPr lang="de-DE" sz="2000" dirty="0"/>
              <a:t> (PublG): rechtsformunabhängige Publizitätsvorschrift für Einzelkaufleute, Personengesellschaften mit natürlichen Personen als Vollhaftern, wirtschaftliche Vereine, bestimmte Stiftungen jeweils ab einer gewissen Größe </a:t>
            </a:r>
          </a:p>
          <a:p>
            <a:pPr marL="442912" lvl="2"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RechKredV und RechVersV</a:t>
            </a:r>
          </a:p>
          <a:p>
            <a:pPr marL="442912" lvl="2"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etc.</a:t>
            </a:r>
          </a:p>
          <a:p>
            <a:pPr marL="176212" lvl="2" indent="0">
              <a:lnSpc>
                <a:spcPct val="105000"/>
              </a:lnSpc>
              <a:spcBef>
                <a:spcPts val="200"/>
              </a:spcBef>
              <a:spcAft>
                <a:spcPts val="200"/>
              </a:spcAft>
              <a:buClr>
                <a:srgbClr val="000000"/>
              </a:buClr>
              <a:buNone/>
              <a:tabLst>
                <a:tab pos="179388" algn="l"/>
              </a:tabLst>
              <a:defRPr/>
            </a:pPr>
            <a:endParaRPr lang="de-DE" sz="2000" dirty="0"/>
          </a:p>
          <a:p>
            <a:pPr marL="1262062" lvl="5" indent="-266700">
              <a:lnSpc>
                <a:spcPct val="105000"/>
              </a:lnSpc>
              <a:spcBef>
                <a:spcPts val="200"/>
              </a:spcBef>
              <a:spcAft>
                <a:spcPts val="200"/>
              </a:spcAft>
              <a:buClr>
                <a:srgbClr val="000000"/>
              </a:buClr>
              <a:buFont typeface="Arial" panose="020B0604020202020204" pitchFamily="34" charset="0"/>
              <a:buChar char="&gt;"/>
              <a:tabLst>
                <a:tab pos="179388" algn="l"/>
              </a:tabLst>
              <a:defRPr/>
            </a:pPr>
            <a:endParaRPr lang="de-DE" sz="1600" dirty="0"/>
          </a:p>
          <a:p>
            <a:pPr lvl="2" eaLnBrk="1" hangingPunct="1">
              <a:lnSpc>
                <a:spcPct val="100000"/>
              </a:lnSpc>
              <a:buClr>
                <a:srgbClr val="000000"/>
              </a:buClr>
              <a:defRPr/>
            </a:pPr>
            <a:endParaRPr lang="de-DE" sz="1600" kern="0" dirty="0">
              <a:solidFill>
                <a:srgbClr val="000000"/>
              </a:solidFill>
            </a:endParaRPr>
          </a:p>
        </p:txBody>
      </p:sp>
    </p:spTree>
    <p:extLst>
      <p:ext uri="{BB962C8B-B14F-4D97-AF65-F5344CB8AC3E}">
        <p14:creationId xmlns:p14="http://schemas.microsoft.com/office/powerpoint/2010/main" val="922898679"/>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de-DE" sz="2400" dirty="0"/>
              <a:t>Systematik der §§ 238 ff. HGB</a:t>
            </a:r>
            <a:endParaRPr lang="en-GB" sz="2400" dirty="0"/>
          </a:p>
        </p:txBody>
      </p:sp>
      <p:sp>
        <p:nvSpPr>
          <p:cNvPr id="3" name="Rectangle 3"/>
          <p:cNvSpPr txBox="1">
            <a:spLocks noChangeArrowheads="1"/>
          </p:cNvSpPr>
          <p:nvPr/>
        </p:nvSpPr>
        <p:spPr bwMode="auto">
          <a:xfrm>
            <a:off x="309600" y="2109600"/>
            <a:ext cx="8484577" cy="4449762"/>
          </a:xfrm>
          <a:prstGeom prst="rect">
            <a:avLst/>
          </a:prstGeom>
          <a:noFill/>
          <a:ln w="9525">
            <a:noFill/>
            <a:miter lim="800000"/>
            <a:headEnd/>
            <a:tailEnd/>
          </a:ln>
        </p:spPr>
        <p:txBody>
          <a:bodyPr lIns="360000" tIns="46800" rIns="90000" bIns="46800"/>
          <a:lstStyle>
            <a:lvl1pPr marL="342900" indent="-342900" algn="l" rtl="0" eaLnBrk="0" fontAlgn="base" hangingPunct="0">
              <a:lnSpc>
                <a:spcPct val="104000"/>
              </a:lnSpc>
              <a:spcBef>
                <a:spcPct val="0"/>
              </a:spcBef>
              <a:spcAft>
                <a:spcPct val="50000"/>
              </a:spcAft>
              <a:defRPr sz="1100">
                <a:solidFill>
                  <a:schemeClr val="tx1"/>
                </a:solidFill>
                <a:latin typeface="+mn-lt"/>
                <a:ea typeface="+mn-ea"/>
                <a:cs typeface="+mn-cs"/>
              </a:defRPr>
            </a:lvl1pPr>
            <a:lvl2pPr marL="179388" indent="-17780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2pPr>
            <a:lvl3pPr marL="35560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3pPr>
            <a:lvl4pPr marL="541338" indent="-18415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4pPr>
            <a:lvl5pPr marL="71755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5pPr>
            <a:lvl6pPr marL="11747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6pPr>
            <a:lvl7pPr marL="16319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7pPr>
            <a:lvl8pPr marL="20891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8pPr>
            <a:lvl9pPr marL="25463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9pPr>
          </a:lstStyle>
          <a:p>
            <a:pPr marL="0" lvl="1" indent="0">
              <a:lnSpc>
                <a:spcPct val="105000"/>
              </a:lnSpc>
              <a:spcBef>
                <a:spcPts val="200"/>
              </a:spcBef>
              <a:spcAft>
                <a:spcPts val="200"/>
              </a:spcAft>
              <a:buClr>
                <a:srgbClr val="000000"/>
              </a:buClr>
              <a:buNone/>
              <a:tabLst>
                <a:tab pos="179388" algn="l"/>
              </a:tabLst>
              <a:defRPr/>
            </a:pPr>
            <a:endParaRPr lang="de-DE" sz="1600" dirty="0"/>
          </a:p>
          <a:p>
            <a:pPr lvl="2" eaLnBrk="1" hangingPunct="1">
              <a:lnSpc>
                <a:spcPct val="100000"/>
              </a:lnSpc>
              <a:buClr>
                <a:srgbClr val="000000"/>
              </a:buClr>
              <a:defRPr/>
            </a:pPr>
            <a:endParaRPr lang="de-DE" sz="1600" kern="0" dirty="0">
              <a:solidFill>
                <a:srgbClr val="000000"/>
              </a:solidFill>
            </a:endParaRPr>
          </a:p>
        </p:txBody>
      </p:sp>
      <p:sp>
        <p:nvSpPr>
          <p:cNvPr id="4" name="Textfeld 2"/>
          <p:cNvSpPr txBox="1"/>
          <p:nvPr/>
        </p:nvSpPr>
        <p:spPr>
          <a:xfrm>
            <a:off x="332525" y="2132856"/>
            <a:ext cx="2462200" cy="523220"/>
          </a:xfrm>
          <a:prstGeom prst="rect">
            <a:avLst/>
          </a:prstGeom>
          <a:noFill/>
        </p:spPr>
        <p:txBody>
          <a:bodyPr wrap="square" rtlCol="0">
            <a:spAutoFit/>
          </a:bodyPr>
          <a:lstStyle/>
          <a:p>
            <a:pPr algn="ctr"/>
            <a:r>
              <a:rPr lang="de-DE" sz="1400" b="1" dirty="0"/>
              <a:t>Handelsgesetzbuch</a:t>
            </a:r>
            <a:r>
              <a:rPr lang="de-DE" sz="1400" dirty="0"/>
              <a:t/>
            </a:r>
            <a:br>
              <a:rPr lang="de-DE" sz="1400" dirty="0"/>
            </a:br>
            <a:r>
              <a:rPr lang="de-DE" sz="1400" dirty="0"/>
              <a:t>(Fünf Bücher)</a:t>
            </a:r>
          </a:p>
        </p:txBody>
      </p:sp>
      <p:sp>
        <p:nvSpPr>
          <p:cNvPr id="5" name="Textfeld 7"/>
          <p:cNvSpPr txBox="1"/>
          <p:nvPr/>
        </p:nvSpPr>
        <p:spPr>
          <a:xfrm>
            <a:off x="3345115" y="2132856"/>
            <a:ext cx="2462200" cy="523220"/>
          </a:xfrm>
          <a:prstGeom prst="rect">
            <a:avLst/>
          </a:prstGeom>
          <a:noFill/>
        </p:spPr>
        <p:txBody>
          <a:bodyPr wrap="square" rtlCol="0">
            <a:spAutoFit/>
          </a:bodyPr>
          <a:lstStyle/>
          <a:p>
            <a:pPr algn="ctr"/>
            <a:r>
              <a:rPr lang="de-DE" sz="1400" b="1" dirty="0"/>
              <a:t>Handelsbücher</a:t>
            </a:r>
            <a:r>
              <a:rPr lang="de-DE" sz="1400" dirty="0"/>
              <a:t/>
            </a:r>
            <a:br>
              <a:rPr lang="de-DE" sz="1400" dirty="0"/>
            </a:br>
            <a:r>
              <a:rPr lang="de-DE" sz="1400" dirty="0"/>
              <a:t>(Sechs Abschnitte)</a:t>
            </a:r>
          </a:p>
        </p:txBody>
      </p:sp>
      <p:sp>
        <p:nvSpPr>
          <p:cNvPr id="6" name="Textfeld 8"/>
          <p:cNvSpPr txBox="1"/>
          <p:nvPr/>
        </p:nvSpPr>
        <p:spPr>
          <a:xfrm>
            <a:off x="6364589" y="2132856"/>
            <a:ext cx="2462200" cy="523220"/>
          </a:xfrm>
          <a:prstGeom prst="rect">
            <a:avLst/>
          </a:prstGeom>
          <a:noFill/>
        </p:spPr>
        <p:txBody>
          <a:bodyPr wrap="square" rtlCol="0">
            <a:spAutoFit/>
          </a:bodyPr>
          <a:lstStyle/>
          <a:p>
            <a:pPr algn="ctr"/>
            <a:r>
              <a:rPr lang="de-DE" sz="1400" b="1" dirty="0"/>
              <a:t>Kapitalgesellschaften</a:t>
            </a:r>
            <a:r>
              <a:rPr lang="de-DE" sz="1400" dirty="0"/>
              <a:t/>
            </a:r>
            <a:br>
              <a:rPr lang="de-DE" sz="1400" dirty="0"/>
            </a:br>
            <a:r>
              <a:rPr lang="de-DE" sz="1400" dirty="0"/>
              <a:t>(Sechs Unterabschnitte)</a:t>
            </a:r>
          </a:p>
        </p:txBody>
      </p:sp>
      <p:sp>
        <p:nvSpPr>
          <p:cNvPr id="7" name="Rechteck 3"/>
          <p:cNvSpPr/>
          <p:nvPr/>
        </p:nvSpPr>
        <p:spPr>
          <a:xfrm>
            <a:off x="327203" y="2708377"/>
            <a:ext cx="2462400" cy="720000"/>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rPr>
              <a:t>Handelsstand</a:t>
            </a:r>
            <a:br>
              <a:rPr lang="de-DE" sz="1200" dirty="0">
                <a:solidFill>
                  <a:schemeClr val="tx1"/>
                </a:solidFill>
              </a:rPr>
            </a:br>
            <a:r>
              <a:rPr lang="de-DE" sz="1200" dirty="0">
                <a:solidFill>
                  <a:schemeClr val="tx1"/>
                </a:solidFill>
              </a:rPr>
              <a:t>(§§ 1 – 104)</a:t>
            </a:r>
          </a:p>
        </p:txBody>
      </p:sp>
      <p:sp>
        <p:nvSpPr>
          <p:cNvPr id="8" name="Rechteck 9"/>
          <p:cNvSpPr/>
          <p:nvPr/>
        </p:nvSpPr>
        <p:spPr>
          <a:xfrm>
            <a:off x="332425" y="4139068"/>
            <a:ext cx="2462400" cy="720000"/>
          </a:xfrm>
          <a:prstGeom prst="rect">
            <a:avLst/>
          </a:pr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de-DE" sz="1200" b="1" dirty="0">
                <a:solidFill>
                  <a:schemeClr val="tx1"/>
                </a:solidFill>
              </a:rPr>
              <a:t>Drittes Buch.</a:t>
            </a:r>
            <a:br>
              <a:rPr lang="de-DE" sz="1200" b="1" dirty="0">
                <a:solidFill>
                  <a:schemeClr val="tx1"/>
                </a:solidFill>
              </a:rPr>
            </a:br>
            <a:r>
              <a:rPr lang="de-DE" sz="1200" b="1" dirty="0">
                <a:solidFill>
                  <a:schemeClr val="tx1"/>
                </a:solidFill>
              </a:rPr>
              <a:t>Handelsbücher</a:t>
            </a:r>
            <a:br>
              <a:rPr lang="de-DE" sz="1200" b="1" dirty="0">
                <a:solidFill>
                  <a:schemeClr val="tx1"/>
                </a:solidFill>
              </a:rPr>
            </a:br>
            <a:r>
              <a:rPr lang="de-DE" sz="1200" b="1" dirty="0">
                <a:solidFill>
                  <a:schemeClr val="tx1"/>
                </a:solidFill>
              </a:rPr>
              <a:t>(§§ 238 – 342e)</a:t>
            </a:r>
          </a:p>
        </p:txBody>
      </p:sp>
      <p:sp>
        <p:nvSpPr>
          <p:cNvPr id="9" name="Rechteck 10"/>
          <p:cNvSpPr/>
          <p:nvPr/>
        </p:nvSpPr>
        <p:spPr>
          <a:xfrm>
            <a:off x="332425" y="3422728"/>
            <a:ext cx="2462400" cy="720000"/>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rPr>
              <a:t>Handelsgesellschaften und</a:t>
            </a:r>
            <a:br>
              <a:rPr lang="de-DE" sz="1200" dirty="0">
                <a:solidFill>
                  <a:schemeClr val="tx1"/>
                </a:solidFill>
              </a:rPr>
            </a:br>
            <a:r>
              <a:rPr lang="de-DE" sz="1200" dirty="0">
                <a:solidFill>
                  <a:schemeClr val="tx1"/>
                </a:solidFill>
              </a:rPr>
              <a:t>stille Gesellschaften</a:t>
            </a:r>
            <a:br>
              <a:rPr lang="de-DE" sz="1200" dirty="0">
                <a:solidFill>
                  <a:schemeClr val="tx1"/>
                </a:solidFill>
              </a:rPr>
            </a:br>
            <a:r>
              <a:rPr lang="de-DE" sz="1200" dirty="0">
                <a:solidFill>
                  <a:schemeClr val="tx1"/>
                </a:solidFill>
              </a:rPr>
              <a:t>(§§ 1 – 104)</a:t>
            </a:r>
          </a:p>
        </p:txBody>
      </p:sp>
      <p:sp>
        <p:nvSpPr>
          <p:cNvPr id="10" name="Rechteck 11"/>
          <p:cNvSpPr/>
          <p:nvPr/>
        </p:nvSpPr>
        <p:spPr>
          <a:xfrm>
            <a:off x="332425" y="4861634"/>
            <a:ext cx="2462400" cy="720000"/>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rPr>
              <a:t>Handelsgeschäfte</a:t>
            </a:r>
            <a:br>
              <a:rPr lang="de-DE" sz="1200" dirty="0">
                <a:solidFill>
                  <a:schemeClr val="tx1"/>
                </a:solidFill>
              </a:rPr>
            </a:br>
            <a:r>
              <a:rPr lang="de-DE" sz="1200" dirty="0">
                <a:solidFill>
                  <a:schemeClr val="tx1"/>
                </a:solidFill>
              </a:rPr>
              <a:t>(§§ 343 - 460)</a:t>
            </a:r>
          </a:p>
        </p:txBody>
      </p:sp>
      <p:sp>
        <p:nvSpPr>
          <p:cNvPr id="11" name="Rechteck 12"/>
          <p:cNvSpPr/>
          <p:nvPr/>
        </p:nvSpPr>
        <p:spPr>
          <a:xfrm>
            <a:off x="332425" y="5580351"/>
            <a:ext cx="2462400" cy="720000"/>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rPr>
              <a:t>Seehandel</a:t>
            </a:r>
            <a:br>
              <a:rPr lang="de-DE" sz="1200" dirty="0">
                <a:solidFill>
                  <a:schemeClr val="tx1"/>
                </a:solidFill>
              </a:rPr>
            </a:br>
            <a:r>
              <a:rPr lang="de-DE" sz="1200" dirty="0">
                <a:solidFill>
                  <a:schemeClr val="tx1"/>
                </a:solidFill>
              </a:rPr>
              <a:t>(§§ 476 - 905)</a:t>
            </a:r>
          </a:p>
        </p:txBody>
      </p:sp>
      <p:grpSp>
        <p:nvGrpSpPr>
          <p:cNvPr id="12" name="Gruppieren 4"/>
          <p:cNvGrpSpPr/>
          <p:nvPr/>
        </p:nvGrpSpPr>
        <p:grpSpPr>
          <a:xfrm>
            <a:off x="3324600" y="2708376"/>
            <a:ext cx="2462400" cy="3585600"/>
            <a:chOff x="3324600" y="2708377"/>
            <a:chExt cx="2462400" cy="3454483"/>
          </a:xfrm>
        </p:grpSpPr>
        <p:sp>
          <p:nvSpPr>
            <p:cNvPr id="13" name="Rechteck 13"/>
            <p:cNvSpPr/>
            <p:nvPr/>
          </p:nvSpPr>
          <p:spPr>
            <a:xfrm>
              <a:off x="3324600" y="2708377"/>
              <a:ext cx="2462400" cy="576000"/>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150" dirty="0">
                  <a:solidFill>
                    <a:schemeClr val="tx1"/>
                  </a:solidFill>
                </a:rPr>
                <a:t>Vorschriften für alle Kaufleute</a:t>
              </a:r>
              <a:br>
                <a:rPr lang="de-DE" sz="1150" dirty="0">
                  <a:solidFill>
                    <a:schemeClr val="tx1"/>
                  </a:solidFill>
                </a:rPr>
              </a:br>
              <a:r>
                <a:rPr lang="de-DE" sz="1150" dirty="0">
                  <a:solidFill>
                    <a:schemeClr val="tx1"/>
                  </a:solidFill>
                </a:rPr>
                <a:t>(§§ 238 – 263)</a:t>
              </a:r>
            </a:p>
          </p:txBody>
        </p:sp>
        <p:sp>
          <p:nvSpPr>
            <p:cNvPr id="14" name="Rechteck 14"/>
            <p:cNvSpPr/>
            <p:nvPr/>
          </p:nvSpPr>
          <p:spPr>
            <a:xfrm>
              <a:off x="3324600" y="3280821"/>
              <a:ext cx="2462400" cy="576000"/>
            </a:xfrm>
            <a:prstGeom prst="rect">
              <a:avLst/>
            </a:pr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de-DE" sz="1150" b="1" dirty="0">
                  <a:solidFill>
                    <a:schemeClr val="tx1"/>
                  </a:solidFill>
                </a:rPr>
                <a:t>Ergänzende Vorschriften</a:t>
              </a:r>
              <a:br>
                <a:rPr lang="de-DE" sz="1150" b="1" dirty="0">
                  <a:solidFill>
                    <a:schemeClr val="tx1"/>
                  </a:solidFill>
                </a:rPr>
              </a:br>
              <a:r>
                <a:rPr lang="de-DE" sz="1150" b="1" dirty="0">
                  <a:solidFill>
                    <a:schemeClr val="tx1"/>
                  </a:solidFill>
                </a:rPr>
                <a:t>für Kapitalgesellschaften</a:t>
              </a:r>
              <a:br>
                <a:rPr lang="de-DE" sz="1150" b="1" dirty="0">
                  <a:solidFill>
                    <a:schemeClr val="tx1"/>
                  </a:solidFill>
                </a:rPr>
              </a:br>
              <a:r>
                <a:rPr lang="de-DE" sz="1150" b="1" dirty="0">
                  <a:solidFill>
                    <a:schemeClr val="tx1"/>
                  </a:solidFill>
                </a:rPr>
                <a:t>(§§ 264 – 335b)</a:t>
              </a:r>
            </a:p>
          </p:txBody>
        </p:sp>
        <p:sp>
          <p:nvSpPr>
            <p:cNvPr id="15" name="Rechteck 15"/>
            <p:cNvSpPr/>
            <p:nvPr/>
          </p:nvSpPr>
          <p:spPr>
            <a:xfrm>
              <a:off x="3324600" y="3859009"/>
              <a:ext cx="2462400" cy="576000"/>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150" dirty="0">
                  <a:solidFill>
                    <a:schemeClr val="tx1"/>
                  </a:solidFill>
                </a:rPr>
                <a:t>Ergänzende Vorschriften für ein-</a:t>
              </a:r>
              <a:br>
                <a:rPr lang="de-DE" sz="1150" dirty="0">
                  <a:solidFill>
                    <a:schemeClr val="tx1"/>
                  </a:solidFill>
                </a:rPr>
              </a:br>
              <a:r>
                <a:rPr lang="de-DE" sz="1150" dirty="0">
                  <a:solidFill>
                    <a:schemeClr val="tx1"/>
                  </a:solidFill>
                </a:rPr>
                <a:t>getragene Genossenschaften</a:t>
              </a:r>
              <a:br>
                <a:rPr lang="de-DE" sz="1150" dirty="0">
                  <a:solidFill>
                    <a:schemeClr val="tx1"/>
                  </a:solidFill>
                </a:rPr>
              </a:br>
              <a:r>
                <a:rPr lang="de-DE" sz="1150" dirty="0">
                  <a:solidFill>
                    <a:schemeClr val="tx1"/>
                  </a:solidFill>
                </a:rPr>
                <a:t>(§§ 336 – 339)</a:t>
              </a:r>
            </a:p>
          </p:txBody>
        </p:sp>
        <p:sp>
          <p:nvSpPr>
            <p:cNvPr id="16" name="Rechteck 16"/>
            <p:cNvSpPr/>
            <p:nvPr/>
          </p:nvSpPr>
          <p:spPr>
            <a:xfrm>
              <a:off x="3324600" y="4437973"/>
              <a:ext cx="2462400" cy="576000"/>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150" dirty="0">
                  <a:solidFill>
                    <a:schemeClr val="tx1"/>
                  </a:solidFill>
                </a:rPr>
                <a:t>Erg. Vorschriften für Unternehmen best. Geschäftszweige</a:t>
              </a:r>
              <a:br>
                <a:rPr lang="de-DE" sz="1150" dirty="0">
                  <a:solidFill>
                    <a:schemeClr val="tx1"/>
                  </a:solidFill>
                </a:rPr>
              </a:br>
              <a:r>
                <a:rPr lang="de-DE" sz="1150" dirty="0">
                  <a:solidFill>
                    <a:schemeClr val="tx1"/>
                  </a:solidFill>
                </a:rPr>
                <a:t>(§§ 340 – 341p)</a:t>
              </a:r>
            </a:p>
          </p:txBody>
        </p:sp>
        <p:sp>
          <p:nvSpPr>
            <p:cNvPr id="17" name="Rechteck 17"/>
            <p:cNvSpPr/>
            <p:nvPr/>
          </p:nvSpPr>
          <p:spPr>
            <a:xfrm>
              <a:off x="3324600" y="5010860"/>
              <a:ext cx="2462400" cy="576000"/>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150" dirty="0">
                  <a:solidFill>
                    <a:schemeClr val="tx1"/>
                  </a:solidFill>
                </a:rPr>
                <a:t>Privates Rechnungslegungs-</a:t>
              </a:r>
              <a:br>
                <a:rPr lang="de-DE" sz="1150" dirty="0">
                  <a:solidFill>
                    <a:schemeClr val="tx1"/>
                  </a:solidFill>
                </a:rPr>
              </a:br>
              <a:r>
                <a:rPr lang="de-DE" sz="1150" dirty="0" err="1">
                  <a:solidFill>
                    <a:schemeClr val="tx1"/>
                  </a:solidFill>
                </a:rPr>
                <a:t>gremium</a:t>
              </a:r>
              <a:r>
                <a:rPr lang="de-DE" sz="1150" dirty="0">
                  <a:solidFill>
                    <a:schemeClr val="tx1"/>
                  </a:solidFill>
                </a:rPr>
                <a:t>, Rechnungslegungsbeirat</a:t>
              </a:r>
              <a:br>
                <a:rPr lang="de-DE" sz="1150" dirty="0">
                  <a:solidFill>
                    <a:schemeClr val="tx1"/>
                  </a:solidFill>
                </a:rPr>
              </a:br>
              <a:r>
                <a:rPr lang="de-DE" sz="1150" dirty="0">
                  <a:solidFill>
                    <a:schemeClr val="tx1"/>
                  </a:solidFill>
                </a:rPr>
                <a:t>(§§ 342 – 342a)</a:t>
              </a:r>
            </a:p>
          </p:txBody>
        </p:sp>
        <p:sp>
          <p:nvSpPr>
            <p:cNvPr id="18" name="Rechteck 18"/>
            <p:cNvSpPr/>
            <p:nvPr/>
          </p:nvSpPr>
          <p:spPr>
            <a:xfrm>
              <a:off x="3324600" y="5586860"/>
              <a:ext cx="2462400" cy="576000"/>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150" dirty="0">
                  <a:solidFill>
                    <a:schemeClr val="tx1"/>
                  </a:solidFill>
                </a:rPr>
                <a:t>Prüfstelle für Rechnungslegung</a:t>
              </a:r>
              <a:br>
                <a:rPr lang="de-DE" sz="1150" dirty="0">
                  <a:solidFill>
                    <a:schemeClr val="tx1"/>
                  </a:solidFill>
                </a:rPr>
              </a:br>
              <a:r>
                <a:rPr lang="de-DE" sz="1150" dirty="0">
                  <a:solidFill>
                    <a:schemeClr val="tx1"/>
                  </a:solidFill>
                </a:rPr>
                <a:t>(§§ 342b – 342e)</a:t>
              </a:r>
            </a:p>
          </p:txBody>
        </p:sp>
      </p:grpSp>
      <p:grpSp>
        <p:nvGrpSpPr>
          <p:cNvPr id="19" name="Gruppieren 19"/>
          <p:cNvGrpSpPr/>
          <p:nvPr/>
        </p:nvGrpSpPr>
        <p:grpSpPr>
          <a:xfrm>
            <a:off x="6355642" y="2708376"/>
            <a:ext cx="2462400" cy="3585600"/>
            <a:chOff x="3324600" y="2708377"/>
            <a:chExt cx="2462400" cy="3454483"/>
          </a:xfrm>
        </p:grpSpPr>
        <p:sp>
          <p:nvSpPr>
            <p:cNvPr id="20" name="Rechteck 20"/>
            <p:cNvSpPr/>
            <p:nvPr/>
          </p:nvSpPr>
          <p:spPr>
            <a:xfrm>
              <a:off x="3324600" y="2708377"/>
              <a:ext cx="2462400" cy="576000"/>
            </a:xfrm>
            <a:prstGeom prst="rect">
              <a:avLst/>
            </a:pr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de-DE" sz="1150" b="1" dirty="0">
                  <a:solidFill>
                    <a:schemeClr val="tx1"/>
                  </a:solidFill>
                </a:rPr>
                <a:t>Jahresabschluss </a:t>
              </a:r>
              <a:r>
                <a:rPr lang="de-DE" sz="1150" dirty="0">
                  <a:solidFill>
                    <a:schemeClr val="tx1"/>
                  </a:solidFill>
                </a:rPr>
                <a:t>der </a:t>
              </a:r>
              <a:r>
                <a:rPr lang="de-DE" sz="1150" dirty="0" err="1">
                  <a:solidFill>
                    <a:schemeClr val="tx1"/>
                  </a:solidFill>
                </a:rPr>
                <a:t>Kapitalge</a:t>
              </a:r>
              <a:r>
                <a:rPr lang="de-DE" sz="1150" dirty="0">
                  <a:solidFill>
                    <a:schemeClr val="tx1"/>
                  </a:solidFill>
                </a:rPr>
                <a:t>-</a:t>
              </a:r>
              <a:br>
                <a:rPr lang="de-DE" sz="1150" dirty="0">
                  <a:solidFill>
                    <a:schemeClr val="tx1"/>
                  </a:solidFill>
                </a:rPr>
              </a:br>
              <a:r>
                <a:rPr lang="de-DE" sz="1150" dirty="0" err="1">
                  <a:solidFill>
                    <a:schemeClr val="tx1"/>
                  </a:solidFill>
                </a:rPr>
                <a:t>gesellschaft</a:t>
              </a:r>
              <a:r>
                <a:rPr lang="de-DE" sz="1150" b="1" dirty="0">
                  <a:solidFill>
                    <a:schemeClr val="tx1"/>
                  </a:solidFill>
                </a:rPr>
                <a:t> und Lagebericht</a:t>
              </a:r>
              <a:br>
                <a:rPr lang="de-DE" sz="1150" b="1" dirty="0">
                  <a:solidFill>
                    <a:schemeClr val="tx1"/>
                  </a:solidFill>
                </a:rPr>
              </a:br>
              <a:r>
                <a:rPr lang="de-DE" sz="1150" dirty="0">
                  <a:solidFill>
                    <a:schemeClr val="tx1"/>
                  </a:solidFill>
                </a:rPr>
                <a:t>(§§ 264 – 289)</a:t>
              </a:r>
            </a:p>
          </p:txBody>
        </p:sp>
        <p:sp>
          <p:nvSpPr>
            <p:cNvPr id="21" name="Rechteck 21"/>
            <p:cNvSpPr/>
            <p:nvPr/>
          </p:nvSpPr>
          <p:spPr>
            <a:xfrm>
              <a:off x="3324600" y="3280821"/>
              <a:ext cx="2462400" cy="576000"/>
            </a:xfrm>
            <a:prstGeom prst="rect">
              <a:avLst/>
            </a:pr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de-DE" sz="1150" b="1" dirty="0">
                  <a:solidFill>
                    <a:schemeClr val="tx1"/>
                  </a:solidFill>
                </a:rPr>
                <a:t>Konzernabschluss und</a:t>
              </a:r>
              <a:br>
                <a:rPr lang="de-DE" sz="1150" b="1" dirty="0">
                  <a:solidFill>
                    <a:schemeClr val="tx1"/>
                  </a:solidFill>
                </a:rPr>
              </a:br>
              <a:r>
                <a:rPr lang="de-DE" sz="1150" b="1" dirty="0">
                  <a:solidFill>
                    <a:schemeClr val="tx1"/>
                  </a:solidFill>
                </a:rPr>
                <a:t>Konzernlagebericht</a:t>
              </a:r>
              <a:br>
                <a:rPr lang="de-DE" sz="1150" b="1" dirty="0">
                  <a:solidFill>
                    <a:schemeClr val="tx1"/>
                  </a:solidFill>
                </a:rPr>
              </a:br>
              <a:r>
                <a:rPr lang="de-DE" sz="1150" dirty="0">
                  <a:solidFill>
                    <a:schemeClr val="tx1"/>
                  </a:solidFill>
                </a:rPr>
                <a:t>(§§ 290 - 315)</a:t>
              </a:r>
            </a:p>
          </p:txBody>
        </p:sp>
        <p:sp>
          <p:nvSpPr>
            <p:cNvPr id="22" name="Rechteck 22"/>
            <p:cNvSpPr/>
            <p:nvPr/>
          </p:nvSpPr>
          <p:spPr>
            <a:xfrm>
              <a:off x="3324600" y="3859009"/>
              <a:ext cx="2462400" cy="576000"/>
            </a:xfrm>
            <a:prstGeom prst="rect">
              <a:avLst/>
            </a:pr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de-DE" sz="1150" b="1" dirty="0">
                  <a:solidFill>
                    <a:schemeClr val="tx1"/>
                  </a:solidFill>
                </a:rPr>
                <a:t>Prüfung</a:t>
              </a:r>
              <a:br>
                <a:rPr lang="de-DE" sz="1150" b="1" dirty="0">
                  <a:solidFill>
                    <a:schemeClr val="tx1"/>
                  </a:solidFill>
                </a:rPr>
              </a:br>
              <a:r>
                <a:rPr lang="de-DE" sz="1150" dirty="0">
                  <a:solidFill>
                    <a:schemeClr val="tx1"/>
                  </a:solidFill>
                </a:rPr>
                <a:t>(§§ 316 – 324)</a:t>
              </a:r>
            </a:p>
          </p:txBody>
        </p:sp>
        <p:sp>
          <p:nvSpPr>
            <p:cNvPr id="23" name="Rechteck 23"/>
            <p:cNvSpPr/>
            <p:nvPr/>
          </p:nvSpPr>
          <p:spPr>
            <a:xfrm>
              <a:off x="3324600" y="4437973"/>
              <a:ext cx="2462400" cy="576000"/>
            </a:xfrm>
            <a:prstGeom prst="rect">
              <a:avLst/>
            </a:pr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de-DE" sz="1150" b="1" dirty="0">
                  <a:solidFill>
                    <a:schemeClr val="tx1"/>
                  </a:solidFill>
                </a:rPr>
                <a:t>Offenlegung</a:t>
              </a:r>
              <a:br>
                <a:rPr lang="de-DE" sz="1150" b="1" dirty="0">
                  <a:solidFill>
                    <a:schemeClr val="tx1"/>
                  </a:solidFill>
                </a:rPr>
              </a:br>
              <a:r>
                <a:rPr lang="de-DE" sz="1150" dirty="0">
                  <a:solidFill>
                    <a:schemeClr val="tx1"/>
                  </a:solidFill>
                </a:rPr>
                <a:t>(§§ 325 – 329)</a:t>
              </a:r>
            </a:p>
          </p:txBody>
        </p:sp>
        <p:sp>
          <p:nvSpPr>
            <p:cNvPr id="24" name="Rechteck 24"/>
            <p:cNvSpPr/>
            <p:nvPr/>
          </p:nvSpPr>
          <p:spPr>
            <a:xfrm>
              <a:off x="3324600" y="5010860"/>
              <a:ext cx="2462400" cy="576000"/>
            </a:xfrm>
            <a:prstGeom prst="rect">
              <a:avLst/>
            </a:pr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de-DE" sz="1150" dirty="0">
                  <a:solidFill>
                    <a:schemeClr val="tx1"/>
                  </a:solidFill>
                </a:rPr>
                <a:t>Verordnungsermächtigung</a:t>
              </a:r>
              <a:br>
                <a:rPr lang="de-DE" sz="1150" dirty="0">
                  <a:solidFill>
                    <a:schemeClr val="tx1"/>
                  </a:solidFill>
                </a:rPr>
              </a:br>
              <a:r>
                <a:rPr lang="de-DE" sz="1150" dirty="0">
                  <a:solidFill>
                    <a:schemeClr val="tx1"/>
                  </a:solidFill>
                </a:rPr>
                <a:t>für Formblätter</a:t>
              </a:r>
              <a:br>
                <a:rPr lang="de-DE" sz="1150" dirty="0">
                  <a:solidFill>
                    <a:schemeClr val="tx1"/>
                  </a:solidFill>
                </a:rPr>
              </a:br>
              <a:r>
                <a:rPr lang="de-DE" sz="1150" dirty="0">
                  <a:solidFill>
                    <a:schemeClr val="tx1"/>
                  </a:solidFill>
                </a:rPr>
                <a:t>(§ 330)</a:t>
              </a:r>
            </a:p>
          </p:txBody>
        </p:sp>
        <p:sp>
          <p:nvSpPr>
            <p:cNvPr id="25" name="Rechteck 25"/>
            <p:cNvSpPr/>
            <p:nvPr/>
          </p:nvSpPr>
          <p:spPr>
            <a:xfrm>
              <a:off x="3324600" y="5586860"/>
              <a:ext cx="2462400" cy="576000"/>
            </a:xfrm>
            <a:prstGeom prst="rect">
              <a:avLst/>
            </a:prstGeom>
            <a:ln w="3175">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de-DE" sz="1150" dirty="0">
                  <a:solidFill>
                    <a:schemeClr val="tx1"/>
                  </a:solidFill>
                </a:rPr>
                <a:t>Straf- und Bußgeldvorschriften,</a:t>
              </a:r>
              <a:br>
                <a:rPr lang="de-DE" sz="1150" dirty="0">
                  <a:solidFill>
                    <a:schemeClr val="tx1"/>
                  </a:solidFill>
                </a:rPr>
              </a:br>
              <a:r>
                <a:rPr lang="de-DE" sz="1150" dirty="0">
                  <a:solidFill>
                    <a:schemeClr val="tx1"/>
                  </a:solidFill>
                </a:rPr>
                <a:t>Zwangsgelder</a:t>
              </a:r>
              <a:br>
                <a:rPr lang="de-DE" sz="1150" dirty="0">
                  <a:solidFill>
                    <a:schemeClr val="tx1"/>
                  </a:solidFill>
                </a:rPr>
              </a:br>
              <a:r>
                <a:rPr lang="de-DE" sz="1150" dirty="0">
                  <a:solidFill>
                    <a:schemeClr val="tx1"/>
                  </a:solidFill>
                </a:rPr>
                <a:t>(§§ 331 – 335b)</a:t>
              </a:r>
            </a:p>
          </p:txBody>
        </p:sp>
      </p:grpSp>
      <p:cxnSp>
        <p:nvCxnSpPr>
          <p:cNvPr id="26" name="Gerader Verbinder 27"/>
          <p:cNvCxnSpPr/>
          <p:nvPr/>
        </p:nvCxnSpPr>
        <p:spPr>
          <a:xfrm flipH="1" flipV="1">
            <a:off x="2789603" y="4859069"/>
            <a:ext cx="534997" cy="1434907"/>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7" name="Gerader Verbinder 30"/>
          <p:cNvCxnSpPr/>
          <p:nvPr/>
        </p:nvCxnSpPr>
        <p:spPr>
          <a:xfrm flipH="1">
            <a:off x="2794725" y="2708376"/>
            <a:ext cx="529876" cy="1430692"/>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8" name="Gerader Verbinder 33"/>
          <p:cNvCxnSpPr/>
          <p:nvPr/>
        </p:nvCxnSpPr>
        <p:spPr>
          <a:xfrm flipH="1">
            <a:off x="5787000" y="2708376"/>
            <a:ext cx="568642" cy="594171"/>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9" name="Gerader Verbinder 35"/>
          <p:cNvCxnSpPr/>
          <p:nvPr/>
        </p:nvCxnSpPr>
        <p:spPr>
          <a:xfrm flipH="1" flipV="1">
            <a:off x="5781778" y="3900409"/>
            <a:ext cx="573864" cy="2393567"/>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5115724"/>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de-DE" sz="2400" dirty="0"/>
              <a:t>Systematik der §§ 238 ff. HGB</a:t>
            </a:r>
            <a:endParaRPr lang="en-GB" sz="2400" dirty="0"/>
          </a:p>
        </p:txBody>
      </p:sp>
      <p:sp>
        <p:nvSpPr>
          <p:cNvPr id="3" name="Rectangle 3"/>
          <p:cNvSpPr txBox="1">
            <a:spLocks noChangeArrowheads="1"/>
          </p:cNvSpPr>
          <p:nvPr/>
        </p:nvSpPr>
        <p:spPr bwMode="auto">
          <a:xfrm>
            <a:off x="309600" y="2109600"/>
            <a:ext cx="8484577" cy="4449762"/>
          </a:xfrm>
          <a:prstGeom prst="rect">
            <a:avLst/>
          </a:prstGeom>
          <a:noFill/>
          <a:ln w="9525">
            <a:noFill/>
            <a:miter lim="800000"/>
            <a:headEnd/>
            <a:tailEnd/>
          </a:ln>
        </p:spPr>
        <p:txBody>
          <a:bodyPr lIns="360000" tIns="46800" rIns="90000" bIns="46800"/>
          <a:lstStyle>
            <a:lvl1pPr marL="342900" indent="-342900" algn="l" rtl="0" eaLnBrk="0" fontAlgn="base" hangingPunct="0">
              <a:lnSpc>
                <a:spcPct val="104000"/>
              </a:lnSpc>
              <a:spcBef>
                <a:spcPct val="0"/>
              </a:spcBef>
              <a:spcAft>
                <a:spcPct val="50000"/>
              </a:spcAft>
              <a:defRPr sz="1100">
                <a:solidFill>
                  <a:schemeClr val="tx1"/>
                </a:solidFill>
                <a:latin typeface="+mn-lt"/>
                <a:ea typeface="+mn-ea"/>
                <a:cs typeface="+mn-cs"/>
              </a:defRPr>
            </a:lvl1pPr>
            <a:lvl2pPr marL="179388" indent="-17780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2pPr>
            <a:lvl3pPr marL="35560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3pPr>
            <a:lvl4pPr marL="541338" indent="-18415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4pPr>
            <a:lvl5pPr marL="71755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5pPr>
            <a:lvl6pPr marL="11747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6pPr>
            <a:lvl7pPr marL="16319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7pPr>
            <a:lvl8pPr marL="20891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8pPr>
            <a:lvl9pPr marL="25463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9pPr>
          </a:lstStyle>
          <a:p>
            <a:pPr marL="442912" lvl="2"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solidFill>
                  <a:schemeClr val="tx2"/>
                </a:solidFill>
              </a:rPr>
              <a:t>§§ 238-263 HGB: </a:t>
            </a:r>
            <a:r>
              <a:rPr lang="de-DE" sz="2000" dirty="0"/>
              <a:t>Allgemeine Vorschriften für alle Kaufleute (Einzelkaufleute und Personenhandelsgesellschaften)</a:t>
            </a:r>
          </a:p>
          <a:p>
            <a:pPr marL="628650" lvl="3"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 238 ff. HGB: Buchführung und Inventar</a:t>
            </a:r>
          </a:p>
          <a:p>
            <a:pPr marL="628650" lvl="3"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 242 ff. HGB: Eröffnungsbilanz und Jahresabschluss (Pflicht zur Aufstellung, Ansatz- und Bewertungsvorschriften, </a:t>
            </a:r>
            <a:r>
              <a:rPr lang="de-DE" sz="2000" dirty="0" err="1"/>
              <a:t>GoB</a:t>
            </a:r>
            <a:r>
              <a:rPr lang="de-DE" sz="2000" dirty="0"/>
              <a:t>)</a:t>
            </a:r>
          </a:p>
          <a:p>
            <a:pPr marL="628650" lvl="3"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i="1" dirty="0">
                <a:solidFill>
                  <a:schemeClr val="tx2"/>
                </a:solidFill>
              </a:rPr>
              <a:t>Frage: Was sind die Mindestbestandteile eines Jahresabschlusses?</a:t>
            </a:r>
          </a:p>
          <a:p>
            <a:pPr marL="628650" lvl="3"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i="1" dirty="0">
                <a:solidFill>
                  <a:schemeClr val="tx2"/>
                </a:solidFill>
              </a:rPr>
              <a:t>Frage: Was sind eigentlich die beiden Kernfragen, die sich bei materiell-rechtlichen Bilanzierungsfragen stellen?</a:t>
            </a:r>
          </a:p>
          <a:p>
            <a:pPr marL="1262062" lvl="5" indent="-266700">
              <a:lnSpc>
                <a:spcPct val="105000"/>
              </a:lnSpc>
              <a:spcBef>
                <a:spcPts val="200"/>
              </a:spcBef>
              <a:spcAft>
                <a:spcPts val="200"/>
              </a:spcAft>
              <a:buClr>
                <a:srgbClr val="000000"/>
              </a:buClr>
              <a:buFont typeface="Arial" panose="020B0604020202020204" pitchFamily="34" charset="0"/>
              <a:buChar char="&gt;"/>
              <a:tabLst>
                <a:tab pos="179388" algn="l"/>
              </a:tabLst>
              <a:defRPr/>
            </a:pPr>
            <a:endParaRPr lang="de-DE" sz="1600" dirty="0"/>
          </a:p>
          <a:p>
            <a:pPr lvl="2" eaLnBrk="1" hangingPunct="1">
              <a:lnSpc>
                <a:spcPct val="100000"/>
              </a:lnSpc>
              <a:buClr>
                <a:srgbClr val="000000"/>
              </a:buClr>
              <a:defRPr/>
            </a:pPr>
            <a:endParaRPr lang="de-DE" sz="1600" kern="0" dirty="0">
              <a:solidFill>
                <a:srgbClr val="000000"/>
              </a:solidFill>
            </a:endParaRPr>
          </a:p>
        </p:txBody>
      </p:sp>
    </p:spTree>
    <p:extLst>
      <p:ext uri="{BB962C8B-B14F-4D97-AF65-F5344CB8AC3E}">
        <p14:creationId xmlns:p14="http://schemas.microsoft.com/office/powerpoint/2010/main" val="2963936609"/>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de-DE" sz="2400" dirty="0"/>
              <a:t>Systematik der §§ 238 ff. HGB</a:t>
            </a:r>
            <a:endParaRPr lang="en-GB" sz="2400" dirty="0"/>
          </a:p>
        </p:txBody>
      </p:sp>
      <p:sp>
        <p:nvSpPr>
          <p:cNvPr id="3" name="Rectangle 3"/>
          <p:cNvSpPr txBox="1">
            <a:spLocks noChangeArrowheads="1"/>
          </p:cNvSpPr>
          <p:nvPr/>
        </p:nvSpPr>
        <p:spPr bwMode="auto">
          <a:xfrm>
            <a:off x="309600" y="2109600"/>
            <a:ext cx="8484577" cy="4449762"/>
          </a:xfrm>
          <a:prstGeom prst="rect">
            <a:avLst/>
          </a:prstGeom>
          <a:noFill/>
          <a:ln w="9525">
            <a:noFill/>
            <a:miter lim="800000"/>
            <a:headEnd/>
            <a:tailEnd/>
          </a:ln>
        </p:spPr>
        <p:txBody>
          <a:bodyPr lIns="360000" tIns="46800" rIns="90000" bIns="46800"/>
          <a:lstStyle>
            <a:lvl1pPr marL="342900" indent="-342900" algn="l" rtl="0" eaLnBrk="0" fontAlgn="base" hangingPunct="0">
              <a:lnSpc>
                <a:spcPct val="104000"/>
              </a:lnSpc>
              <a:spcBef>
                <a:spcPct val="0"/>
              </a:spcBef>
              <a:spcAft>
                <a:spcPct val="50000"/>
              </a:spcAft>
              <a:defRPr sz="1100">
                <a:solidFill>
                  <a:schemeClr val="tx1"/>
                </a:solidFill>
                <a:latin typeface="+mn-lt"/>
                <a:ea typeface="+mn-ea"/>
                <a:cs typeface="+mn-cs"/>
              </a:defRPr>
            </a:lvl1pPr>
            <a:lvl2pPr marL="179388" indent="-17780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2pPr>
            <a:lvl3pPr marL="35560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3pPr>
            <a:lvl4pPr marL="541338" indent="-18415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4pPr>
            <a:lvl5pPr marL="71755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5pPr>
            <a:lvl6pPr marL="11747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6pPr>
            <a:lvl7pPr marL="16319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7pPr>
            <a:lvl8pPr marL="20891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8pPr>
            <a:lvl9pPr marL="25463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9pPr>
          </a:lstStyle>
          <a:p>
            <a:pPr marL="442912" lvl="2"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solidFill>
                  <a:schemeClr val="tx2"/>
                </a:solidFill>
              </a:rPr>
              <a:t>§§ 264 – 289a HGB: </a:t>
            </a:r>
            <a:r>
              <a:rPr lang="de-DE" sz="2000" dirty="0"/>
              <a:t>Ergänzende Vorschriften für Kapitalgesellschaften und Personengesellschaften ohne natürliche Person als Komplementär: </a:t>
            </a:r>
          </a:p>
          <a:p>
            <a:pPr marL="628650" lvl="3"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Erweiterung des Jahresabschlusses um einen  </a:t>
            </a:r>
            <a:r>
              <a:rPr lang="de-DE" sz="2000" dirty="0">
                <a:solidFill>
                  <a:schemeClr val="tx2"/>
                </a:solidFill>
              </a:rPr>
              <a:t>Anhang</a:t>
            </a:r>
            <a:r>
              <a:rPr lang="de-DE" sz="2000" dirty="0"/>
              <a:t> (§§ 264 Abs. 1, 284 ff. HGB) </a:t>
            </a:r>
          </a:p>
          <a:p>
            <a:pPr marL="628650" lvl="3"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solidFill>
                  <a:schemeClr val="tx2"/>
                </a:solidFill>
              </a:rPr>
              <a:t>Lagebericht</a:t>
            </a:r>
            <a:r>
              <a:rPr lang="de-DE" sz="2000" dirty="0"/>
              <a:t> (§§ 264 Abs. 1, 289 HGB; nur für mittelgroße und große Gesellschaften)</a:t>
            </a:r>
          </a:p>
          <a:p>
            <a:pPr marL="804862" lvl="4"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i="1" dirty="0">
                <a:solidFill>
                  <a:schemeClr val="tx2"/>
                </a:solidFill>
              </a:rPr>
              <a:t>Frage: Was ist der Unterschied zwischen Anhang und Lagebericht?</a:t>
            </a:r>
          </a:p>
          <a:p>
            <a:pPr marL="628650" lvl="3"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Kapitalflussrechnung und Eigenkapitalspiegel für kapitalmarkt-orientierte Gesellschaften (§ 262 Abs. 2 Satz 2, 264d HGB)</a:t>
            </a:r>
          </a:p>
          <a:p>
            <a:pPr marL="628650" lvl="3"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Fristen für den Jahresabschluss (§ 264 Abs. 1 HGB)</a:t>
            </a:r>
          </a:p>
          <a:p>
            <a:pPr marL="266700" lvl="1" indent="-266700">
              <a:lnSpc>
                <a:spcPct val="105000"/>
              </a:lnSpc>
              <a:spcBef>
                <a:spcPts val="200"/>
              </a:spcBef>
              <a:spcAft>
                <a:spcPts val="200"/>
              </a:spcAft>
              <a:buClr>
                <a:srgbClr val="000000"/>
              </a:buClr>
              <a:buFont typeface="Arial" panose="020B0604020202020204" pitchFamily="34" charset="0"/>
              <a:buChar char="&gt;"/>
              <a:tabLst>
                <a:tab pos="179388" algn="l"/>
              </a:tabLst>
              <a:defRPr/>
            </a:pPr>
            <a:endParaRPr lang="de-DE" sz="2000" dirty="0"/>
          </a:p>
          <a:p>
            <a:pPr marL="1262062" lvl="5" indent="-266700">
              <a:lnSpc>
                <a:spcPct val="105000"/>
              </a:lnSpc>
              <a:spcBef>
                <a:spcPts val="200"/>
              </a:spcBef>
              <a:spcAft>
                <a:spcPts val="200"/>
              </a:spcAft>
              <a:buClr>
                <a:srgbClr val="000000"/>
              </a:buClr>
              <a:buFont typeface="Arial" panose="020B0604020202020204" pitchFamily="34" charset="0"/>
              <a:buChar char="&gt;"/>
              <a:tabLst>
                <a:tab pos="179388" algn="l"/>
              </a:tabLst>
              <a:defRPr/>
            </a:pPr>
            <a:endParaRPr lang="de-DE" sz="1600" dirty="0"/>
          </a:p>
          <a:p>
            <a:pPr lvl="2" eaLnBrk="1" hangingPunct="1">
              <a:lnSpc>
                <a:spcPct val="100000"/>
              </a:lnSpc>
              <a:buClr>
                <a:srgbClr val="000000"/>
              </a:buClr>
              <a:defRPr/>
            </a:pPr>
            <a:endParaRPr lang="de-DE" sz="1600" kern="0" dirty="0">
              <a:solidFill>
                <a:srgbClr val="000000"/>
              </a:solidFill>
            </a:endParaRPr>
          </a:p>
        </p:txBody>
      </p:sp>
    </p:spTree>
    <p:extLst>
      <p:ext uri="{BB962C8B-B14F-4D97-AF65-F5344CB8AC3E}">
        <p14:creationId xmlns:p14="http://schemas.microsoft.com/office/powerpoint/2010/main" val="3865619027"/>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de-DE" sz="2400" dirty="0"/>
              <a:t>Systematik der §§ 238 ff. HGB</a:t>
            </a:r>
            <a:endParaRPr lang="en-GB" sz="2400" dirty="0"/>
          </a:p>
        </p:txBody>
      </p:sp>
      <p:sp>
        <p:nvSpPr>
          <p:cNvPr id="3" name="Rectangle 3"/>
          <p:cNvSpPr txBox="1">
            <a:spLocks noChangeArrowheads="1"/>
          </p:cNvSpPr>
          <p:nvPr/>
        </p:nvSpPr>
        <p:spPr bwMode="auto">
          <a:xfrm>
            <a:off x="309600" y="2109600"/>
            <a:ext cx="8484577" cy="4449762"/>
          </a:xfrm>
          <a:prstGeom prst="rect">
            <a:avLst/>
          </a:prstGeom>
          <a:noFill/>
          <a:ln w="9525">
            <a:noFill/>
            <a:miter lim="800000"/>
            <a:headEnd/>
            <a:tailEnd/>
          </a:ln>
        </p:spPr>
        <p:txBody>
          <a:bodyPr lIns="360000" tIns="46800" rIns="90000" bIns="46800"/>
          <a:lstStyle>
            <a:lvl1pPr marL="342900" indent="-342900" algn="l" rtl="0" eaLnBrk="0" fontAlgn="base" hangingPunct="0">
              <a:lnSpc>
                <a:spcPct val="104000"/>
              </a:lnSpc>
              <a:spcBef>
                <a:spcPct val="0"/>
              </a:spcBef>
              <a:spcAft>
                <a:spcPct val="50000"/>
              </a:spcAft>
              <a:defRPr sz="1100">
                <a:solidFill>
                  <a:schemeClr val="tx1"/>
                </a:solidFill>
                <a:latin typeface="+mn-lt"/>
                <a:ea typeface="+mn-ea"/>
                <a:cs typeface="+mn-cs"/>
              </a:defRPr>
            </a:lvl1pPr>
            <a:lvl2pPr marL="179388" indent="-17780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2pPr>
            <a:lvl3pPr marL="35560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3pPr>
            <a:lvl4pPr marL="541338" indent="-18415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4pPr>
            <a:lvl5pPr marL="71755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5pPr>
            <a:lvl6pPr marL="11747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6pPr>
            <a:lvl7pPr marL="16319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7pPr>
            <a:lvl8pPr marL="20891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8pPr>
            <a:lvl9pPr marL="25463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9pPr>
          </a:lstStyle>
          <a:p>
            <a:pPr marL="628650" lvl="3"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solidFill>
                  <a:srgbClr val="AF005F"/>
                </a:solidFill>
              </a:rPr>
              <a:t>True-</a:t>
            </a:r>
            <a:r>
              <a:rPr lang="de-DE" sz="2000" dirty="0" err="1">
                <a:solidFill>
                  <a:srgbClr val="AF005F"/>
                </a:solidFill>
              </a:rPr>
              <a:t>and</a:t>
            </a:r>
            <a:r>
              <a:rPr lang="de-DE" sz="2000" dirty="0">
                <a:solidFill>
                  <a:srgbClr val="AF005F"/>
                </a:solidFill>
              </a:rPr>
              <a:t>-fair-view-Grundsatz</a:t>
            </a:r>
            <a:r>
              <a:rPr lang="de-DE" sz="2000" dirty="0">
                <a:solidFill>
                  <a:srgbClr val="000000"/>
                </a:solidFill>
              </a:rPr>
              <a:t> (§ 264 Abs. 2 HGB)</a:t>
            </a:r>
          </a:p>
          <a:p>
            <a:pPr marL="804862" lvl="4"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solidFill>
                  <a:srgbClr val="000000"/>
                </a:solidFill>
              </a:rPr>
              <a:t>Beachte: Konflikt mit dem Vorsichtsprinzip!</a:t>
            </a:r>
          </a:p>
          <a:p>
            <a:pPr marL="628650" lvl="3"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solidFill>
                  <a:schemeClr val="tx2"/>
                </a:solidFill>
              </a:rPr>
              <a:t>Gliederungsvorgaben</a:t>
            </a:r>
            <a:r>
              <a:rPr lang="de-DE" sz="2000" dirty="0"/>
              <a:t> für Bilanz (§ 266 HGB) und GuV (§ 275 HGB)</a:t>
            </a:r>
          </a:p>
          <a:p>
            <a:pPr marL="628650" lvl="3"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usw.</a:t>
            </a:r>
          </a:p>
          <a:p>
            <a:pPr marL="442912" lvl="2"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Beachte </a:t>
            </a:r>
            <a:r>
              <a:rPr lang="de-DE" sz="2000" dirty="0">
                <a:solidFill>
                  <a:schemeClr val="tx2"/>
                </a:solidFill>
              </a:rPr>
              <a:t>größenabhängige Erleichterungen</a:t>
            </a:r>
            <a:r>
              <a:rPr lang="de-DE" sz="2000" dirty="0"/>
              <a:t>:</a:t>
            </a:r>
          </a:p>
          <a:p>
            <a:pPr marL="628650" lvl="3"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Kleine Kapitalgesellschaft (§ 267 Abs. 1 HGB)</a:t>
            </a:r>
          </a:p>
          <a:p>
            <a:pPr marL="628650" lvl="3"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Mittelgroße Kapitalgesellschaft (§ 267 Abs. 2 HGB)</a:t>
            </a:r>
          </a:p>
          <a:p>
            <a:pPr marL="628650" lvl="3"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Große Kapitalgesellschaft (§ 267 Abs. 3 HGB)</a:t>
            </a:r>
          </a:p>
          <a:p>
            <a:pPr marL="628650" lvl="3"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Kleinstkapitalgesellschaft (§ 267a HGB </a:t>
            </a:r>
            <a:r>
              <a:rPr lang="de-DE" sz="2000" dirty="0" err="1"/>
              <a:t>i.V.m</a:t>
            </a:r>
            <a:r>
              <a:rPr lang="de-DE" sz="2000" dirty="0"/>
              <a:t>. § 266 Abs. 1 S. 4, Abs. 2 und 3 HGB)</a:t>
            </a:r>
          </a:p>
          <a:p>
            <a:pPr marL="266700" lvl="1" indent="-266700">
              <a:lnSpc>
                <a:spcPct val="105000"/>
              </a:lnSpc>
              <a:spcBef>
                <a:spcPts val="200"/>
              </a:spcBef>
              <a:spcAft>
                <a:spcPts val="200"/>
              </a:spcAft>
              <a:buClr>
                <a:srgbClr val="000000"/>
              </a:buClr>
              <a:buFont typeface="Arial" panose="020B0604020202020204" pitchFamily="34" charset="0"/>
              <a:buChar char="&gt;"/>
              <a:tabLst>
                <a:tab pos="179388" algn="l"/>
              </a:tabLst>
              <a:defRPr/>
            </a:pPr>
            <a:endParaRPr lang="de-DE" sz="2000" dirty="0"/>
          </a:p>
          <a:p>
            <a:pPr marL="1262062" lvl="5" indent="-266700">
              <a:lnSpc>
                <a:spcPct val="105000"/>
              </a:lnSpc>
              <a:spcBef>
                <a:spcPts val="200"/>
              </a:spcBef>
              <a:spcAft>
                <a:spcPts val="200"/>
              </a:spcAft>
              <a:buClr>
                <a:srgbClr val="000000"/>
              </a:buClr>
              <a:buFont typeface="Arial" panose="020B0604020202020204" pitchFamily="34" charset="0"/>
              <a:buChar char="&gt;"/>
              <a:tabLst>
                <a:tab pos="179388" algn="l"/>
              </a:tabLst>
              <a:defRPr/>
            </a:pPr>
            <a:endParaRPr lang="de-DE" sz="1600" dirty="0"/>
          </a:p>
          <a:p>
            <a:pPr lvl="2" eaLnBrk="1" hangingPunct="1">
              <a:lnSpc>
                <a:spcPct val="100000"/>
              </a:lnSpc>
              <a:buClr>
                <a:srgbClr val="000000"/>
              </a:buClr>
              <a:defRPr/>
            </a:pPr>
            <a:endParaRPr lang="de-DE" sz="1600" kern="0" dirty="0">
              <a:solidFill>
                <a:srgbClr val="000000"/>
              </a:solidFill>
            </a:endParaRPr>
          </a:p>
        </p:txBody>
      </p:sp>
    </p:spTree>
    <p:extLst>
      <p:ext uri="{BB962C8B-B14F-4D97-AF65-F5344CB8AC3E}">
        <p14:creationId xmlns:p14="http://schemas.microsoft.com/office/powerpoint/2010/main" val="2485915271"/>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de-DE" sz="2400" dirty="0"/>
              <a:t>Systematik der §§ 238 ff. HGB</a:t>
            </a:r>
            <a:endParaRPr lang="en-GB" sz="2400" dirty="0"/>
          </a:p>
        </p:txBody>
      </p:sp>
      <p:sp>
        <p:nvSpPr>
          <p:cNvPr id="3" name="Rectangle 3"/>
          <p:cNvSpPr txBox="1">
            <a:spLocks noChangeArrowheads="1"/>
          </p:cNvSpPr>
          <p:nvPr/>
        </p:nvSpPr>
        <p:spPr bwMode="auto">
          <a:xfrm>
            <a:off x="307069" y="2132856"/>
            <a:ext cx="8484577" cy="4449762"/>
          </a:xfrm>
          <a:prstGeom prst="rect">
            <a:avLst/>
          </a:prstGeom>
          <a:noFill/>
          <a:ln w="9525">
            <a:noFill/>
            <a:miter lim="800000"/>
            <a:headEnd/>
            <a:tailEnd/>
          </a:ln>
        </p:spPr>
        <p:txBody>
          <a:bodyPr lIns="360000" tIns="46800" rIns="90000" bIns="46800"/>
          <a:lstStyle>
            <a:lvl1pPr marL="342900" indent="-342900" algn="l" rtl="0" eaLnBrk="0" fontAlgn="base" hangingPunct="0">
              <a:lnSpc>
                <a:spcPct val="104000"/>
              </a:lnSpc>
              <a:spcBef>
                <a:spcPct val="0"/>
              </a:spcBef>
              <a:spcAft>
                <a:spcPct val="50000"/>
              </a:spcAft>
              <a:defRPr sz="1100">
                <a:solidFill>
                  <a:schemeClr val="tx1"/>
                </a:solidFill>
                <a:latin typeface="+mn-lt"/>
                <a:ea typeface="+mn-ea"/>
                <a:cs typeface="+mn-cs"/>
              </a:defRPr>
            </a:lvl1pPr>
            <a:lvl2pPr marL="179388" indent="-17780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2pPr>
            <a:lvl3pPr marL="35560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3pPr>
            <a:lvl4pPr marL="541338" indent="-18415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4pPr>
            <a:lvl5pPr marL="71755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5pPr>
            <a:lvl6pPr marL="11747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6pPr>
            <a:lvl7pPr marL="16319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7pPr>
            <a:lvl8pPr marL="20891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8pPr>
            <a:lvl9pPr marL="25463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9pPr>
          </a:lstStyle>
          <a:p>
            <a:pPr marL="442912" lvl="2"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solidFill>
                  <a:schemeClr val="tx2"/>
                </a:solidFill>
              </a:rPr>
              <a:t>§§ 290 – 315e HGB: </a:t>
            </a:r>
            <a:r>
              <a:rPr lang="de-DE" sz="2000" dirty="0"/>
              <a:t>Konzernabschluss und Konzernlagebericht</a:t>
            </a:r>
          </a:p>
          <a:p>
            <a:pPr marL="628650" lvl="3"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Konsolidierung der Bilanz und Gewinn- und Verlustrechnung</a:t>
            </a:r>
          </a:p>
          <a:p>
            <a:pPr marL="628650" lvl="3"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i="1" dirty="0">
                <a:solidFill>
                  <a:schemeClr val="tx2"/>
                </a:solidFill>
              </a:rPr>
              <a:t>Exkurs: Gibt es eigentlich eine Konzernbesteuerung?</a:t>
            </a:r>
          </a:p>
          <a:p>
            <a:pPr marL="442912" lvl="2"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solidFill>
                  <a:schemeClr val="tx2"/>
                </a:solidFill>
              </a:rPr>
              <a:t>§§ 316 – 324a HGB: </a:t>
            </a:r>
            <a:r>
              <a:rPr lang="de-DE" sz="2000" dirty="0"/>
              <a:t>Prüfung</a:t>
            </a:r>
          </a:p>
          <a:p>
            <a:pPr marL="628650" lvl="3"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Geprüft werden Jahresabschluss und Lagebericht</a:t>
            </a:r>
          </a:p>
          <a:p>
            <a:pPr marL="628650" lvl="3"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Ausnahme von der Prüfungspflicht für kleine Kapitalgesellschaften</a:t>
            </a:r>
          </a:p>
          <a:p>
            <a:pPr marL="628650" lvl="3"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Wirtschaftsprüfer bzw. Wirtschaftsprüfungsgesellschaften</a:t>
            </a:r>
          </a:p>
          <a:p>
            <a:pPr marL="804862" lvl="4"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i="1" dirty="0">
                <a:solidFill>
                  <a:schemeClr val="tx2"/>
                </a:solidFill>
              </a:rPr>
              <a:t>Allgemeinwissen: Wer sind eigentlich die </a:t>
            </a:r>
            <a:r>
              <a:rPr lang="de-DE" sz="2000" i="1" dirty="0" err="1">
                <a:solidFill>
                  <a:schemeClr val="tx2"/>
                </a:solidFill>
              </a:rPr>
              <a:t>BigFour</a:t>
            </a:r>
            <a:r>
              <a:rPr lang="de-DE" sz="2000" i="1" dirty="0">
                <a:solidFill>
                  <a:schemeClr val="tx2"/>
                </a:solidFill>
              </a:rPr>
              <a:t>?</a:t>
            </a:r>
          </a:p>
          <a:p>
            <a:pPr marL="628650" lvl="3"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Prüfer erstellt Prüfungsbericht (§ 321 HGB) und einen Bestätigungsvermerk (§ 322 HGB)</a:t>
            </a:r>
          </a:p>
          <a:p>
            <a:pPr marL="1262062" lvl="5" indent="-266700">
              <a:lnSpc>
                <a:spcPct val="105000"/>
              </a:lnSpc>
              <a:spcBef>
                <a:spcPts val="200"/>
              </a:spcBef>
              <a:spcAft>
                <a:spcPts val="200"/>
              </a:spcAft>
              <a:buClr>
                <a:srgbClr val="000000"/>
              </a:buClr>
              <a:buFont typeface="Arial" panose="020B0604020202020204" pitchFamily="34" charset="0"/>
              <a:buChar char="&gt;"/>
              <a:tabLst>
                <a:tab pos="179388" algn="l"/>
              </a:tabLst>
              <a:defRPr/>
            </a:pPr>
            <a:endParaRPr lang="de-DE" sz="1600" dirty="0"/>
          </a:p>
          <a:p>
            <a:pPr lvl="2" eaLnBrk="1" hangingPunct="1">
              <a:lnSpc>
                <a:spcPct val="100000"/>
              </a:lnSpc>
              <a:buClr>
                <a:srgbClr val="000000"/>
              </a:buClr>
              <a:defRPr/>
            </a:pPr>
            <a:endParaRPr lang="de-DE" sz="1600" kern="0" dirty="0">
              <a:solidFill>
                <a:srgbClr val="000000"/>
              </a:solidFill>
            </a:endParaRPr>
          </a:p>
        </p:txBody>
      </p:sp>
    </p:spTree>
    <p:extLst>
      <p:ext uri="{BB962C8B-B14F-4D97-AF65-F5344CB8AC3E}">
        <p14:creationId xmlns:p14="http://schemas.microsoft.com/office/powerpoint/2010/main" val="4122005110"/>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de-DE" sz="2400" dirty="0"/>
              <a:t>Systematik der §§ 238 ff. HGB</a:t>
            </a:r>
            <a:endParaRPr lang="en-GB" sz="2400" dirty="0"/>
          </a:p>
        </p:txBody>
      </p:sp>
      <p:sp>
        <p:nvSpPr>
          <p:cNvPr id="3" name="Rectangle 3"/>
          <p:cNvSpPr txBox="1">
            <a:spLocks noChangeArrowheads="1"/>
          </p:cNvSpPr>
          <p:nvPr/>
        </p:nvSpPr>
        <p:spPr bwMode="auto">
          <a:xfrm>
            <a:off x="307069" y="2132856"/>
            <a:ext cx="8484577" cy="4449762"/>
          </a:xfrm>
          <a:prstGeom prst="rect">
            <a:avLst/>
          </a:prstGeom>
          <a:noFill/>
          <a:ln w="9525">
            <a:noFill/>
            <a:miter lim="800000"/>
            <a:headEnd/>
            <a:tailEnd/>
          </a:ln>
        </p:spPr>
        <p:txBody>
          <a:bodyPr lIns="360000" tIns="46800" rIns="90000" bIns="46800"/>
          <a:lstStyle>
            <a:lvl1pPr marL="342900" indent="-342900" algn="l" rtl="0" eaLnBrk="0" fontAlgn="base" hangingPunct="0">
              <a:lnSpc>
                <a:spcPct val="104000"/>
              </a:lnSpc>
              <a:spcBef>
                <a:spcPct val="0"/>
              </a:spcBef>
              <a:spcAft>
                <a:spcPct val="50000"/>
              </a:spcAft>
              <a:defRPr sz="1100">
                <a:solidFill>
                  <a:schemeClr val="tx1"/>
                </a:solidFill>
                <a:latin typeface="+mn-lt"/>
                <a:ea typeface="+mn-ea"/>
                <a:cs typeface="+mn-cs"/>
              </a:defRPr>
            </a:lvl1pPr>
            <a:lvl2pPr marL="179388" indent="-17780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2pPr>
            <a:lvl3pPr marL="35560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3pPr>
            <a:lvl4pPr marL="541338" indent="-18415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4pPr>
            <a:lvl5pPr marL="71755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5pPr>
            <a:lvl6pPr marL="11747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6pPr>
            <a:lvl7pPr marL="16319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7pPr>
            <a:lvl8pPr marL="20891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8pPr>
            <a:lvl9pPr marL="25463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9pPr>
          </a:lstStyle>
          <a:p>
            <a:pPr marL="628650" lvl="3"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solidFill>
                  <a:schemeClr val="tx2"/>
                </a:solidFill>
              </a:rPr>
              <a:t>Rechtsfolge</a:t>
            </a:r>
            <a:r>
              <a:rPr lang="de-DE" sz="2000" dirty="0"/>
              <a:t> der fehlenden Prüfung: Nichtigkeit des Jahresabschlusses (§§ 172, 173 AktG, 42 GmbHG).</a:t>
            </a:r>
          </a:p>
          <a:p>
            <a:pPr marL="804862" lvl="4"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i="1" dirty="0">
                <a:solidFill>
                  <a:schemeClr val="tx2"/>
                </a:solidFill>
              </a:rPr>
              <a:t>Exkurs: Was für eine steuerrechtliche Prüfung gibt es?</a:t>
            </a:r>
          </a:p>
          <a:p>
            <a:pPr marL="442912" lvl="2"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solidFill>
                  <a:srgbClr val="AF005F"/>
                </a:solidFill>
              </a:rPr>
              <a:t>§§ 325 – 329 HGB: </a:t>
            </a:r>
            <a:r>
              <a:rPr lang="de-DE" sz="2000" dirty="0">
                <a:solidFill>
                  <a:srgbClr val="000000"/>
                </a:solidFill>
              </a:rPr>
              <a:t>Publizität</a:t>
            </a:r>
          </a:p>
          <a:p>
            <a:pPr marL="628650" lvl="3"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solidFill>
                  <a:srgbClr val="000000"/>
                </a:solidFill>
              </a:rPr>
              <a:t>Bekanntmachung im Bundesanzeiger</a:t>
            </a:r>
          </a:p>
          <a:p>
            <a:pPr marL="628650" lvl="3"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solidFill>
                  <a:srgbClr val="000000"/>
                </a:solidFill>
              </a:rPr>
              <a:t>Umfang der Publizitätspflicht abgestuft nach Größe</a:t>
            </a:r>
          </a:p>
          <a:p>
            <a:pPr marL="628650" lvl="3"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solidFill>
                  <a:srgbClr val="000000"/>
                </a:solidFill>
              </a:rPr>
              <a:t>Verstöße stellen Ordnungswidrigkeit dar</a:t>
            </a:r>
          </a:p>
          <a:p>
            <a:pPr marL="442912" lvl="2"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solidFill>
                  <a:srgbClr val="000000"/>
                </a:solidFill>
              </a:rPr>
              <a:t>Im Übrigen: Straf- und Bußgeldvorschriften, Vorschriften für eingetragene Genossenschaften, Kreditinstitute und Finanzdienstleistungsinstitute, Versicherungsunternehmen und Pensionsfonds</a:t>
            </a:r>
          </a:p>
          <a:p>
            <a:pPr marL="628650" lvl="3" indent="-266700">
              <a:lnSpc>
                <a:spcPct val="105000"/>
              </a:lnSpc>
              <a:spcBef>
                <a:spcPts val="200"/>
              </a:spcBef>
              <a:spcAft>
                <a:spcPts val="200"/>
              </a:spcAft>
              <a:buClr>
                <a:srgbClr val="000000"/>
              </a:buClr>
              <a:buFont typeface="Arial" panose="020B0604020202020204" pitchFamily="34" charset="0"/>
              <a:buChar char="&gt;"/>
              <a:tabLst>
                <a:tab pos="179388" algn="l"/>
              </a:tabLst>
              <a:defRPr/>
            </a:pPr>
            <a:endParaRPr lang="de-DE" sz="1600" dirty="0"/>
          </a:p>
          <a:p>
            <a:pPr lvl="2" eaLnBrk="1" hangingPunct="1">
              <a:lnSpc>
                <a:spcPct val="100000"/>
              </a:lnSpc>
              <a:buClr>
                <a:srgbClr val="000000"/>
              </a:buClr>
              <a:defRPr/>
            </a:pPr>
            <a:endParaRPr lang="de-DE" sz="1600" kern="0" dirty="0">
              <a:solidFill>
                <a:srgbClr val="000000"/>
              </a:solidFill>
            </a:endParaRPr>
          </a:p>
        </p:txBody>
      </p:sp>
    </p:spTree>
    <p:extLst>
      <p:ext uri="{BB962C8B-B14F-4D97-AF65-F5344CB8AC3E}">
        <p14:creationId xmlns:p14="http://schemas.microsoft.com/office/powerpoint/2010/main" val="2938867313"/>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de-DE" sz="2400" dirty="0"/>
              <a:t>Gliederungsprinzipien</a:t>
            </a:r>
            <a:endParaRPr lang="en-GB" sz="2400" dirty="0"/>
          </a:p>
        </p:txBody>
      </p:sp>
      <p:sp>
        <p:nvSpPr>
          <p:cNvPr id="3" name="Rectangle 3"/>
          <p:cNvSpPr txBox="1">
            <a:spLocks noChangeArrowheads="1"/>
          </p:cNvSpPr>
          <p:nvPr/>
        </p:nvSpPr>
        <p:spPr bwMode="auto">
          <a:xfrm>
            <a:off x="307069" y="2132856"/>
            <a:ext cx="8484577" cy="4449762"/>
          </a:xfrm>
          <a:prstGeom prst="rect">
            <a:avLst/>
          </a:prstGeom>
          <a:noFill/>
          <a:ln w="9525">
            <a:noFill/>
            <a:miter lim="800000"/>
            <a:headEnd/>
            <a:tailEnd/>
          </a:ln>
        </p:spPr>
        <p:txBody>
          <a:bodyPr lIns="360000" tIns="46800" rIns="90000" bIns="46800"/>
          <a:lstStyle>
            <a:lvl1pPr marL="342900" indent="-342900" algn="l" rtl="0" eaLnBrk="0" fontAlgn="base" hangingPunct="0">
              <a:lnSpc>
                <a:spcPct val="104000"/>
              </a:lnSpc>
              <a:spcBef>
                <a:spcPct val="0"/>
              </a:spcBef>
              <a:spcAft>
                <a:spcPct val="50000"/>
              </a:spcAft>
              <a:defRPr sz="1100">
                <a:solidFill>
                  <a:schemeClr val="tx1"/>
                </a:solidFill>
                <a:latin typeface="+mn-lt"/>
                <a:ea typeface="+mn-ea"/>
                <a:cs typeface="+mn-cs"/>
              </a:defRPr>
            </a:lvl1pPr>
            <a:lvl2pPr marL="179388" indent="-17780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2pPr>
            <a:lvl3pPr marL="35560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3pPr>
            <a:lvl4pPr marL="541338" indent="-18415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4pPr>
            <a:lvl5pPr marL="71755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5pPr>
            <a:lvl6pPr marL="11747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6pPr>
            <a:lvl7pPr marL="16319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7pPr>
            <a:lvl8pPr marL="20891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8pPr>
            <a:lvl9pPr marL="25463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9pPr>
          </a:lstStyle>
          <a:p>
            <a:pPr marL="442912" lvl="2"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Vom </a:t>
            </a:r>
            <a:r>
              <a:rPr lang="de-DE" sz="2000" dirty="0">
                <a:solidFill>
                  <a:schemeClr val="tx2"/>
                </a:solidFill>
              </a:rPr>
              <a:t>Einfachen</a:t>
            </a:r>
            <a:r>
              <a:rPr lang="de-DE" sz="2000" dirty="0"/>
              <a:t> zum </a:t>
            </a:r>
            <a:r>
              <a:rPr lang="de-DE" sz="2000" dirty="0">
                <a:solidFill>
                  <a:schemeClr val="tx2"/>
                </a:solidFill>
              </a:rPr>
              <a:t>Komplexen</a:t>
            </a:r>
            <a:r>
              <a:rPr lang="de-DE" sz="2000" dirty="0"/>
              <a:t> (Kaufleute, Kapitalgesellschaften und bestimmte Personengesellschaften, Konzerne)</a:t>
            </a:r>
          </a:p>
          <a:p>
            <a:pPr marL="442912" lvl="2"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Vom </a:t>
            </a:r>
            <a:r>
              <a:rPr lang="de-DE" sz="2000" dirty="0">
                <a:solidFill>
                  <a:schemeClr val="tx2"/>
                </a:solidFill>
              </a:rPr>
              <a:t>Allgemeinen</a:t>
            </a:r>
            <a:r>
              <a:rPr lang="de-DE" sz="2000" dirty="0"/>
              <a:t> zum </a:t>
            </a:r>
            <a:r>
              <a:rPr lang="de-DE" sz="2000" dirty="0">
                <a:solidFill>
                  <a:schemeClr val="tx2"/>
                </a:solidFill>
              </a:rPr>
              <a:t>Besonderen</a:t>
            </a:r>
            <a:r>
              <a:rPr lang="de-DE" sz="2000" dirty="0"/>
              <a:t> (Allgemeiner Teil des Bilanzrechts, Sonderregeln für Kapitalgesellschaften und bestimmte Personengesellschaften, für bestimmte Geschäftszweige)</a:t>
            </a:r>
          </a:p>
          <a:p>
            <a:pPr marL="442912" lvl="2"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solidFill>
                  <a:schemeClr val="tx2"/>
                </a:solidFill>
              </a:rPr>
              <a:t>Zeitliche Reihenfolge </a:t>
            </a:r>
            <a:r>
              <a:rPr lang="de-DE" sz="2000" dirty="0"/>
              <a:t>(Buchführung, Aufstellung des Jahresabschlusses, Prüfung und Offenlegung)</a:t>
            </a:r>
          </a:p>
          <a:p>
            <a:pPr marL="1262062" lvl="5" indent="-266700">
              <a:lnSpc>
                <a:spcPct val="105000"/>
              </a:lnSpc>
              <a:spcBef>
                <a:spcPts val="200"/>
              </a:spcBef>
              <a:spcAft>
                <a:spcPts val="200"/>
              </a:spcAft>
              <a:buClr>
                <a:srgbClr val="000000"/>
              </a:buClr>
              <a:buFont typeface="Arial" panose="020B0604020202020204" pitchFamily="34" charset="0"/>
              <a:buChar char="&gt;"/>
              <a:tabLst>
                <a:tab pos="179388" algn="l"/>
              </a:tabLst>
              <a:defRPr/>
            </a:pPr>
            <a:endParaRPr lang="de-DE" sz="1600" dirty="0"/>
          </a:p>
          <a:p>
            <a:pPr lvl="2" eaLnBrk="1" hangingPunct="1">
              <a:lnSpc>
                <a:spcPct val="100000"/>
              </a:lnSpc>
              <a:buClr>
                <a:srgbClr val="000000"/>
              </a:buClr>
              <a:defRPr/>
            </a:pPr>
            <a:endParaRPr lang="de-DE" sz="1600" kern="0" dirty="0">
              <a:solidFill>
                <a:srgbClr val="000000"/>
              </a:solidFill>
            </a:endParaRPr>
          </a:p>
        </p:txBody>
      </p:sp>
    </p:spTree>
    <p:extLst>
      <p:ext uri="{BB962C8B-B14F-4D97-AF65-F5344CB8AC3E}">
        <p14:creationId xmlns:p14="http://schemas.microsoft.com/office/powerpoint/2010/main" val="14751565"/>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310617" y="906463"/>
            <a:ext cx="8496300" cy="53594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chemeClr val="bg1"/>
              </a:solidFill>
              <a:effectLst/>
              <a:uLnTx/>
              <a:uFillTx/>
            </a:endParaRPr>
          </a:p>
        </p:txBody>
      </p:sp>
      <p:sp>
        <p:nvSpPr>
          <p:cNvPr id="6" name="Title 5"/>
          <p:cNvSpPr>
            <a:spLocks noGrp="1"/>
          </p:cNvSpPr>
          <p:nvPr>
            <p:ph type="title"/>
          </p:nvPr>
        </p:nvSpPr>
        <p:spPr/>
        <p:txBody>
          <a:bodyPr>
            <a:normAutofit/>
          </a:bodyPr>
          <a:lstStyle/>
          <a:p>
            <a:r>
              <a:rPr lang="de-DE" dirty="0">
                <a:solidFill>
                  <a:schemeClr val="bg1"/>
                </a:solidFill>
                <a:ea typeface="Gulim" pitchFamily="34" charset="-127"/>
              </a:rPr>
              <a:t>Zweck der Handelsbilanz</a:t>
            </a:r>
            <a:endParaRPr lang="de-DE" dirty="0"/>
          </a:p>
        </p:txBody>
      </p:sp>
    </p:spTree>
    <p:extLst>
      <p:ext uri="{BB962C8B-B14F-4D97-AF65-F5344CB8AC3E}">
        <p14:creationId xmlns:p14="http://schemas.microsoft.com/office/powerpoint/2010/main" val="20407921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de-DE" sz="2400" dirty="0"/>
              <a:t>Bilanzen</a:t>
            </a:r>
            <a:endParaRPr lang="en-GB" sz="2400" dirty="0"/>
          </a:p>
        </p:txBody>
      </p:sp>
      <p:sp>
        <p:nvSpPr>
          <p:cNvPr id="3" name="Rectangle 3"/>
          <p:cNvSpPr txBox="1">
            <a:spLocks noChangeArrowheads="1"/>
          </p:cNvSpPr>
          <p:nvPr/>
        </p:nvSpPr>
        <p:spPr bwMode="auto">
          <a:xfrm>
            <a:off x="307069" y="2132856"/>
            <a:ext cx="8484577" cy="4449762"/>
          </a:xfrm>
          <a:prstGeom prst="rect">
            <a:avLst/>
          </a:prstGeom>
          <a:noFill/>
          <a:ln w="9525">
            <a:noFill/>
            <a:miter lim="800000"/>
            <a:headEnd/>
            <a:tailEnd/>
          </a:ln>
        </p:spPr>
        <p:txBody>
          <a:bodyPr lIns="360000" tIns="46800" rIns="90000" bIns="46800"/>
          <a:lstStyle>
            <a:lvl1pPr marL="342900" indent="-342900" algn="l" rtl="0" eaLnBrk="0" fontAlgn="base" hangingPunct="0">
              <a:lnSpc>
                <a:spcPct val="104000"/>
              </a:lnSpc>
              <a:spcBef>
                <a:spcPct val="0"/>
              </a:spcBef>
              <a:spcAft>
                <a:spcPct val="50000"/>
              </a:spcAft>
              <a:defRPr sz="1100">
                <a:solidFill>
                  <a:schemeClr val="tx1"/>
                </a:solidFill>
                <a:latin typeface="+mn-lt"/>
                <a:ea typeface="+mn-ea"/>
                <a:cs typeface="+mn-cs"/>
              </a:defRPr>
            </a:lvl1pPr>
            <a:lvl2pPr marL="179388" indent="-17780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2pPr>
            <a:lvl3pPr marL="35560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3pPr>
            <a:lvl4pPr marL="541338" indent="-18415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4pPr>
            <a:lvl5pPr marL="71755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5pPr>
            <a:lvl6pPr marL="11747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6pPr>
            <a:lvl7pPr marL="16319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7pPr>
            <a:lvl8pPr marL="20891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8pPr>
            <a:lvl9pPr marL="25463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9pPr>
          </a:lstStyle>
          <a:p>
            <a:pPr marL="266700" lvl="1"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Handelsbilanz</a:t>
            </a:r>
            <a:endParaRPr lang="en-GB" sz="2000" dirty="0"/>
          </a:p>
          <a:p>
            <a:pPr marL="266700" lvl="1"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Steuerbilanz</a:t>
            </a:r>
            <a:endParaRPr lang="en-GB" sz="2000" dirty="0"/>
          </a:p>
          <a:p>
            <a:pPr marL="266700" lvl="1"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Überschuldungsbilanz</a:t>
            </a:r>
            <a:endParaRPr lang="en-GB" sz="2000" dirty="0"/>
          </a:p>
          <a:p>
            <a:pPr marL="266700" lvl="1"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Insolvenzeröffnungsbilanz</a:t>
            </a:r>
            <a:endParaRPr lang="en-GB" sz="2000" dirty="0"/>
          </a:p>
          <a:p>
            <a:pPr marL="266700" lvl="1"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Insolvenzeröffnungsbilanz</a:t>
            </a:r>
            <a:endParaRPr lang="en-GB" sz="2000" dirty="0"/>
          </a:p>
          <a:p>
            <a:pPr marL="266700" lvl="1"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Abfindungsbilanz</a:t>
            </a:r>
            <a:endParaRPr lang="en-GB" sz="2000" dirty="0"/>
          </a:p>
          <a:p>
            <a:pPr marL="266700" lvl="1"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Verschmelzungsbilanz</a:t>
            </a:r>
            <a:endParaRPr lang="en-GB" sz="2000" dirty="0"/>
          </a:p>
          <a:p>
            <a:pPr marL="266700" lvl="1"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Umwandlungsbilanz (§ 17 Abs. 2 UmwStG)</a:t>
            </a:r>
          </a:p>
          <a:p>
            <a:pPr marL="266700" lvl="1"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Etc.</a:t>
            </a:r>
            <a:endParaRPr lang="en-GB" sz="2000" dirty="0"/>
          </a:p>
          <a:p>
            <a:pPr marL="660400" algn="just">
              <a:lnSpc>
                <a:spcPct val="120000"/>
              </a:lnSpc>
              <a:spcAft>
                <a:spcPts val="700"/>
              </a:spcAft>
            </a:pPr>
            <a:r>
              <a:rPr lang="de-DE" kern="1000" dirty="0">
                <a:latin typeface="Arial" panose="020B0604020202020204" pitchFamily="34" charset="0"/>
                <a:ea typeface="Times New Roman" panose="02020603050405020304" pitchFamily="18" charset="0"/>
                <a:cs typeface="Times New Roman" panose="02020603050405020304" pitchFamily="18" charset="0"/>
              </a:rPr>
              <a:t> </a:t>
            </a:r>
            <a:endParaRPr lang="en-GB" kern="1000" dirty="0">
              <a:latin typeface="Arial" panose="020B0604020202020204" pitchFamily="34" charset="0"/>
              <a:ea typeface="Times New Roman" panose="02020603050405020304" pitchFamily="18" charset="0"/>
              <a:cs typeface="Times New Roman" panose="02020603050405020304" pitchFamily="18" charset="0"/>
            </a:endParaRPr>
          </a:p>
          <a:p>
            <a:pPr lvl="2" eaLnBrk="1" hangingPunct="1">
              <a:lnSpc>
                <a:spcPct val="100000"/>
              </a:lnSpc>
              <a:buClr>
                <a:srgbClr val="000000"/>
              </a:buClr>
              <a:defRPr/>
            </a:pPr>
            <a:endParaRPr lang="de-DE" sz="1600" kern="0" dirty="0">
              <a:solidFill>
                <a:srgbClr val="000000"/>
              </a:solidFill>
            </a:endParaRPr>
          </a:p>
        </p:txBody>
      </p:sp>
    </p:spTree>
    <p:extLst>
      <p:ext uri="{BB962C8B-B14F-4D97-AF65-F5344CB8AC3E}">
        <p14:creationId xmlns:p14="http://schemas.microsoft.com/office/powerpoint/2010/main" val="3836805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310617" y="906463"/>
            <a:ext cx="8496300" cy="53594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dirty="0">
              <a:solidFill>
                <a:schemeClr val="bg1"/>
              </a:solidFill>
            </a:endParaRPr>
          </a:p>
        </p:txBody>
      </p:sp>
      <p:sp>
        <p:nvSpPr>
          <p:cNvPr id="6" name="Title 5"/>
          <p:cNvSpPr>
            <a:spLocks noGrp="1"/>
          </p:cNvSpPr>
          <p:nvPr>
            <p:ph type="title"/>
          </p:nvPr>
        </p:nvSpPr>
        <p:spPr/>
        <p:txBody>
          <a:bodyPr>
            <a:normAutofit/>
          </a:bodyPr>
          <a:lstStyle/>
          <a:p>
            <a:r>
              <a:rPr lang="de-DE" dirty="0">
                <a:solidFill>
                  <a:schemeClr val="bg1"/>
                </a:solidFill>
                <a:ea typeface="Gulim" pitchFamily="34" charset="-127"/>
              </a:rPr>
              <a:t>Wiederholung</a:t>
            </a:r>
            <a:endParaRPr lang="de-DE" dirty="0"/>
          </a:p>
        </p:txBody>
      </p:sp>
    </p:spTree>
    <p:extLst>
      <p:ext uri="{BB962C8B-B14F-4D97-AF65-F5344CB8AC3E}">
        <p14:creationId xmlns:p14="http://schemas.microsoft.com/office/powerpoint/2010/main" val="30889986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de-DE" sz="2400" dirty="0"/>
              <a:t>Zwecke der Handelsbilanz</a:t>
            </a:r>
            <a:endParaRPr lang="en-GB" sz="2400" dirty="0"/>
          </a:p>
        </p:txBody>
      </p:sp>
      <p:sp>
        <p:nvSpPr>
          <p:cNvPr id="3" name="Rectangle 3"/>
          <p:cNvSpPr txBox="1">
            <a:spLocks noChangeArrowheads="1"/>
          </p:cNvSpPr>
          <p:nvPr/>
        </p:nvSpPr>
        <p:spPr bwMode="auto">
          <a:xfrm>
            <a:off x="307069" y="2132856"/>
            <a:ext cx="8484577" cy="4449762"/>
          </a:xfrm>
          <a:prstGeom prst="rect">
            <a:avLst/>
          </a:prstGeom>
          <a:noFill/>
          <a:ln w="9525">
            <a:noFill/>
            <a:miter lim="800000"/>
            <a:headEnd/>
            <a:tailEnd/>
          </a:ln>
        </p:spPr>
        <p:txBody>
          <a:bodyPr lIns="360000" tIns="46800" rIns="90000" bIns="46800"/>
          <a:lstStyle>
            <a:lvl1pPr marL="342900" indent="-342900" algn="l" rtl="0" eaLnBrk="0" fontAlgn="base" hangingPunct="0">
              <a:lnSpc>
                <a:spcPct val="104000"/>
              </a:lnSpc>
              <a:spcBef>
                <a:spcPct val="0"/>
              </a:spcBef>
              <a:spcAft>
                <a:spcPct val="50000"/>
              </a:spcAft>
              <a:defRPr sz="1100">
                <a:solidFill>
                  <a:schemeClr val="tx1"/>
                </a:solidFill>
                <a:latin typeface="+mn-lt"/>
                <a:ea typeface="+mn-ea"/>
                <a:cs typeface="+mn-cs"/>
              </a:defRPr>
            </a:lvl1pPr>
            <a:lvl2pPr marL="179388" indent="-17780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2pPr>
            <a:lvl3pPr marL="35560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3pPr>
            <a:lvl4pPr marL="541338" indent="-18415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4pPr>
            <a:lvl5pPr marL="71755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5pPr>
            <a:lvl6pPr marL="11747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6pPr>
            <a:lvl7pPr marL="16319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7pPr>
            <a:lvl8pPr marL="20891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8pPr>
            <a:lvl9pPr marL="25463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9pPr>
          </a:lstStyle>
          <a:p>
            <a:pPr marL="266700" lvl="1"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solidFill>
                  <a:schemeClr val="tx2"/>
                </a:solidFill>
              </a:rPr>
              <a:t>Gläubigerschutz</a:t>
            </a:r>
            <a:r>
              <a:rPr lang="de-DE" sz="2000" dirty="0"/>
              <a:t>: Gewinnermittlung und daraus sich ergebende Ausschüttungsbemessungsfunktion und Kapitalerhaltung (Ausschüttungssperren gemäß § 58 Abs. 4 AktG, § 30 Abs. 1 GmbHG).</a:t>
            </a:r>
            <a:endParaRPr lang="en-GB" sz="2000" dirty="0"/>
          </a:p>
          <a:p>
            <a:pPr marL="266700" lvl="1"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solidFill>
                  <a:schemeClr val="tx2"/>
                </a:solidFill>
              </a:rPr>
              <a:t>Gesellschafterinformation</a:t>
            </a:r>
            <a:r>
              <a:rPr lang="de-DE" sz="2000" dirty="0"/>
              <a:t>: Rechenschaftslegung der Unternehmensleitung gegenüber Gesellschaftern</a:t>
            </a:r>
          </a:p>
          <a:p>
            <a:pPr marL="266700" lvl="1"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solidFill>
                  <a:schemeClr val="tx2"/>
                </a:solidFill>
              </a:rPr>
              <a:t>Investoreninformation</a:t>
            </a:r>
            <a:r>
              <a:rPr lang="de-DE" sz="2000" dirty="0"/>
              <a:t>: Rechenschaftslegung gegenüber potentiellen Gesellschafter (Publizität)</a:t>
            </a:r>
          </a:p>
          <a:p>
            <a:pPr marL="266700" lvl="1"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solidFill>
                  <a:schemeClr val="tx2"/>
                </a:solidFill>
              </a:rPr>
              <a:t>Dokumentationsfunktion</a:t>
            </a:r>
            <a:r>
              <a:rPr lang="de-DE" sz="2000" dirty="0"/>
              <a:t> (einschließlich Beweisfunktion und Prävention)</a:t>
            </a:r>
          </a:p>
          <a:p>
            <a:pPr marL="266700" lvl="1"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Grundlage einer gerechten Lastenverteilung (Steuerrecht)</a:t>
            </a:r>
          </a:p>
          <a:p>
            <a:pPr marL="442912" lvl="2"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i="1" dirty="0">
                <a:solidFill>
                  <a:schemeClr val="tx2"/>
                </a:solidFill>
              </a:rPr>
              <a:t>Frage: Warum gibt es eigentlich das </a:t>
            </a:r>
            <a:r>
              <a:rPr lang="de-DE" sz="2000" i="1" dirty="0" err="1">
                <a:solidFill>
                  <a:schemeClr val="tx2"/>
                </a:solidFill>
              </a:rPr>
              <a:t>Maßgeblichkeitsprinzip</a:t>
            </a:r>
            <a:r>
              <a:rPr lang="de-DE" sz="2000" i="1" dirty="0">
                <a:solidFill>
                  <a:schemeClr val="tx2"/>
                </a:solidFill>
              </a:rPr>
              <a:t>?</a:t>
            </a:r>
            <a:endParaRPr lang="en-GB" sz="2000" i="1" dirty="0">
              <a:solidFill>
                <a:schemeClr val="tx2"/>
              </a:solidFill>
            </a:endParaRPr>
          </a:p>
          <a:p>
            <a:pPr algn="just">
              <a:lnSpc>
                <a:spcPct val="120000"/>
              </a:lnSpc>
              <a:spcAft>
                <a:spcPts val="700"/>
              </a:spcAft>
            </a:pPr>
            <a:r>
              <a:rPr lang="de-DE" sz="2000" dirty="0"/>
              <a:t> </a:t>
            </a:r>
            <a:endParaRPr lang="en-GB" sz="2000" dirty="0"/>
          </a:p>
          <a:p>
            <a:pPr marL="1262062" lvl="5" indent="-266700">
              <a:lnSpc>
                <a:spcPct val="105000"/>
              </a:lnSpc>
              <a:spcBef>
                <a:spcPts val="200"/>
              </a:spcBef>
              <a:spcAft>
                <a:spcPts val="200"/>
              </a:spcAft>
              <a:buClr>
                <a:srgbClr val="000000"/>
              </a:buClr>
              <a:buFont typeface="Arial" panose="020B0604020202020204" pitchFamily="34" charset="0"/>
              <a:buChar char="&gt;"/>
              <a:tabLst>
                <a:tab pos="179388" algn="l"/>
              </a:tabLst>
              <a:defRPr/>
            </a:pPr>
            <a:endParaRPr lang="de-DE" sz="2000" dirty="0"/>
          </a:p>
        </p:txBody>
      </p:sp>
    </p:spTree>
    <p:extLst>
      <p:ext uri="{BB962C8B-B14F-4D97-AF65-F5344CB8AC3E}">
        <p14:creationId xmlns:p14="http://schemas.microsoft.com/office/powerpoint/2010/main" val="16801683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310617" y="906463"/>
            <a:ext cx="8496300" cy="53594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chemeClr val="bg1"/>
              </a:solidFill>
              <a:effectLst/>
              <a:uLnTx/>
              <a:uFillTx/>
            </a:endParaRPr>
          </a:p>
        </p:txBody>
      </p:sp>
      <p:sp>
        <p:nvSpPr>
          <p:cNvPr id="6" name="Title 5"/>
          <p:cNvSpPr>
            <a:spLocks noGrp="1"/>
          </p:cNvSpPr>
          <p:nvPr>
            <p:ph type="title"/>
          </p:nvPr>
        </p:nvSpPr>
        <p:spPr/>
        <p:txBody>
          <a:bodyPr>
            <a:normAutofit/>
          </a:bodyPr>
          <a:lstStyle/>
          <a:p>
            <a:r>
              <a:rPr lang="de-DE" dirty="0">
                <a:solidFill>
                  <a:schemeClr val="bg1"/>
                </a:solidFill>
                <a:ea typeface="Gulim" pitchFamily="34" charset="-127"/>
              </a:rPr>
              <a:t>Buchführungs- und Bilanzierungspflicht</a:t>
            </a:r>
            <a:endParaRPr lang="de-DE" dirty="0"/>
          </a:p>
        </p:txBody>
      </p:sp>
    </p:spTree>
    <p:extLst>
      <p:ext uri="{BB962C8B-B14F-4D97-AF65-F5344CB8AC3E}">
        <p14:creationId xmlns:p14="http://schemas.microsoft.com/office/powerpoint/2010/main" val="39878002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de-DE" sz="2400" dirty="0"/>
              <a:t>Buchführungs- und Bilanzierungspflicht</a:t>
            </a:r>
            <a:endParaRPr lang="en-GB" sz="2400" dirty="0"/>
          </a:p>
        </p:txBody>
      </p:sp>
      <p:sp>
        <p:nvSpPr>
          <p:cNvPr id="3" name="Rectangle 3"/>
          <p:cNvSpPr txBox="1">
            <a:spLocks noChangeArrowheads="1"/>
          </p:cNvSpPr>
          <p:nvPr/>
        </p:nvSpPr>
        <p:spPr bwMode="auto">
          <a:xfrm>
            <a:off x="307069" y="2132856"/>
            <a:ext cx="8484577" cy="4449762"/>
          </a:xfrm>
          <a:prstGeom prst="rect">
            <a:avLst/>
          </a:prstGeom>
          <a:noFill/>
          <a:ln w="9525">
            <a:noFill/>
            <a:miter lim="800000"/>
            <a:headEnd/>
            <a:tailEnd/>
          </a:ln>
        </p:spPr>
        <p:txBody>
          <a:bodyPr lIns="360000" tIns="46800" rIns="90000" bIns="46800"/>
          <a:lstStyle>
            <a:lvl1pPr marL="342900" indent="-342900" algn="l" rtl="0" eaLnBrk="0" fontAlgn="base" hangingPunct="0">
              <a:lnSpc>
                <a:spcPct val="104000"/>
              </a:lnSpc>
              <a:spcBef>
                <a:spcPct val="0"/>
              </a:spcBef>
              <a:spcAft>
                <a:spcPct val="50000"/>
              </a:spcAft>
              <a:defRPr sz="1100">
                <a:solidFill>
                  <a:schemeClr val="tx1"/>
                </a:solidFill>
                <a:latin typeface="+mn-lt"/>
                <a:ea typeface="+mn-ea"/>
                <a:cs typeface="+mn-cs"/>
              </a:defRPr>
            </a:lvl1pPr>
            <a:lvl2pPr marL="179388" indent="-17780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2pPr>
            <a:lvl3pPr marL="35560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3pPr>
            <a:lvl4pPr marL="541338" indent="-18415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4pPr>
            <a:lvl5pPr marL="71755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5pPr>
            <a:lvl6pPr marL="11747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6pPr>
            <a:lvl7pPr marL="16319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7pPr>
            <a:lvl8pPr marL="20891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8pPr>
            <a:lvl9pPr marL="25463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9pPr>
          </a:lstStyle>
          <a:p>
            <a:pPr marL="442912" lvl="2"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Anknüpfung an den handelsrechtlichen Begriff des </a:t>
            </a:r>
            <a:r>
              <a:rPr lang="de-DE" sz="2000" dirty="0">
                <a:solidFill>
                  <a:schemeClr val="tx2"/>
                </a:solidFill>
              </a:rPr>
              <a:t>Kaufmanns</a:t>
            </a:r>
            <a:r>
              <a:rPr lang="de-DE" sz="2000" dirty="0"/>
              <a:t>   (§§ 238 Abs. 1, 242 Abs. 1 HGB)</a:t>
            </a:r>
          </a:p>
          <a:p>
            <a:pPr marL="628650" lvl="3"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(Einzel-)Kaufmann</a:t>
            </a:r>
          </a:p>
          <a:p>
            <a:pPr marL="804862" lvl="4"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Beachte die Möglichkeit der Inanspruchnahme der Ausnahmeklausel gemäß § 241a HGB</a:t>
            </a:r>
          </a:p>
          <a:p>
            <a:pPr marL="628650" lvl="3"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Personenhandelsgesellschaften (als Handelsgesellschaften Formkaufleute gemäß § 6 HGB)</a:t>
            </a:r>
          </a:p>
          <a:p>
            <a:pPr marL="628650" lvl="3"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Kapitalgesellschaften (ebenfalls Handelsgesellschaften)</a:t>
            </a:r>
          </a:p>
          <a:p>
            <a:pPr marL="804862" lvl="4"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i="1" dirty="0">
                <a:solidFill>
                  <a:schemeClr val="tx2"/>
                </a:solidFill>
              </a:rPr>
              <a:t>Frage: Woraus ergibt sich Qualifikation der </a:t>
            </a:r>
            <a:r>
              <a:rPr lang="de-DE" sz="2000" i="1" dirty="0" err="1">
                <a:solidFill>
                  <a:schemeClr val="tx2"/>
                </a:solidFill>
              </a:rPr>
              <a:t>oHG</a:t>
            </a:r>
            <a:r>
              <a:rPr lang="de-DE" sz="2000" i="1" dirty="0">
                <a:solidFill>
                  <a:schemeClr val="tx2"/>
                </a:solidFill>
              </a:rPr>
              <a:t>, KG, GmbH, AG als Handelsgesellschaft?</a:t>
            </a:r>
          </a:p>
          <a:p>
            <a:pPr marL="628650" lvl="3"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Beachte andere Buchführungspflichten, insb. </a:t>
            </a:r>
            <a:r>
              <a:rPr lang="de-DE" sz="2000" dirty="0">
                <a:solidFill>
                  <a:schemeClr val="tx2"/>
                </a:solidFill>
              </a:rPr>
              <a:t>steuerliche Buchführungspflicht </a:t>
            </a:r>
            <a:r>
              <a:rPr lang="de-DE" sz="2000" dirty="0"/>
              <a:t>gemäß §§ 140, 141 AO</a:t>
            </a:r>
          </a:p>
          <a:p>
            <a:pPr marL="1262062" lvl="5" indent="-266700">
              <a:lnSpc>
                <a:spcPct val="105000"/>
              </a:lnSpc>
              <a:spcBef>
                <a:spcPts val="200"/>
              </a:spcBef>
              <a:spcAft>
                <a:spcPts val="200"/>
              </a:spcAft>
              <a:buClr>
                <a:srgbClr val="000000"/>
              </a:buClr>
              <a:buFont typeface="Arial" panose="020B0604020202020204" pitchFamily="34" charset="0"/>
              <a:buChar char="&gt;"/>
              <a:tabLst>
                <a:tab pos="179388" algn="l"/>
              </a:tabLst>
              <a:defRPr/>
            </a:pPr>
            <a:endParaRPr lang="de-DE" sz="1600" dirty="0"/>
          </a:p>
          <a:p>
            <a:pPr lvl="2" eaLnBrk="1" hangingPunct="1">
              <a:lnSpc>
                <a:spcPct val="100000"/>
              </a:lnSpc>
              <a:buClr>
                <a:srgbClr val="000000"/>
              </a:buClr>
              <a:defRPr/>
            </a:pPr>
            <a:endParaRPr lang="de-DE" sz="1600" kern="0" dirty="0">
              <a:solidFill>
                <a:srgbClr val="000000"/>
              </a:solidFill>
            </a:endParaRPr>
          </a:p>
        </p:txBody>
      </p:sp>
    </p:spTree>
    <p:extLst>
      <p:ext uri="{BB962C8B-B14F-4D97-AF65-F5344CB8AC3E}">
        <p14:creationId xmlns:p14="http://schemas.microsoft.com/office/powerpoint/2010/main" val="1717845516"/>
      </p:ext>
    </p:extLst>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de-DE" sz="2400" dirty="0"/>
              <a:t>Exkurs: Aufstellung des Jahresabschlusses</a:t>
            </a:r>
            <a:endParaRPr lang="en-GB" sz="2400" dirty="0"/>
          </a:p>
        </p:txBody>
      </p:sp>
      <p:sp>
        <p:nvSpPr>
          <p:cNvPr id="3" name="Rectangle 3"/>
          <p:cNvSpPr txBox="1">
            <a:spLocks noChangeArrowheads="1"/>
          </p:cNvSpPr>
          <p:nvPr/>
        </p:nvSpPr>
        <p:spPr bwMode="auto">
          <a:xfrm>
            <a:off x="307069" y="2132856"/>
            <a:ext cx="8484577" cy="4449762"/>
          </a:xfrm>
          <a:prstGeom prst="rect">
            <a:avLst/>
          </a:prstGeom>
          <a:noFill/>
          <a:ln w="9525">
            <a:noFill/>
            <a:miter lim="800000"/>
            <a:headEnd/>
            <a:tailEnd/>
          </a:ln>
        </p:spPr>
        <p:txBody>
          <a:bodyPr lIns="360000" tIns="46800" rIns="90000" bIns="46800"/>
          <a:lstStyle>
            <a:lvl1pPr marL="342900" indent="-342900" algn="l" rtl="0" eaLnBrk="0" fontAlgn="base" hangingPunct="0">
              <a:lnSpc>
                <a:spcPct val="104000"/>
              </a:lnSpc>
              <a:spcBef>
                <a:spcPct val="0"/>
              </a:spcBef>
              <a:spcAft>
                <a:spcPct val="50000"/>
              </a:spcAft>
              <a:defRPr sz="1100">
                <a:solidFill>
                  <a:schemeClr val="tx1"/>
                </a:solidFill>
                <a:latin typeface="+mn-lt"/>
                <a:ea typeface="+mn-ea"/>
                <a:cs typeface="+mn-cs"/>
              </a:defRPr>
            </a:lvl1pPr>
            <a:lvl2pPr marL="179388" indent="-17780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2pPr>
            <a:lvl3pPr marL="35560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3pPr>
            <a:lvl4pPr marL="541338" indent="-18415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4pPr>
            <a:lvl5pPr marL="71755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5pPr>
            <a:lvl6pPr marL="11747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6pPr>
            <a:lvl7pPr marL="16319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7pPr>
            <a:lvl8pPr marL="20891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8pPr>
            <a:lvl9pPr marL="25463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9pPr>
          </a:lstStyle>
          <a:p>
            <a:pPr marL="442912" lvl="2"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solidFill>
                  <a:schemeClr val="tx2"/>
                </a:solidFill>
              </a:rPr>
              <a:t>Zuständigkeit</a:t>
            </a:r>
            <a:r>
              <a:rPr lang="de-DE" sz="2000" dirty="0"/>
              <a:t>: </a:t>
            </a:r>
          </a:p>
          <a:p>
            <a:pPr marL="628650" lvl="3"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Personengesellschaften: </a:t>
            </a:r>
            <a:r>
              <a:rPr lang="de-DE" sz="2000" dirty="0" err="1"/>
              <a:t>phG</a:t>
            </a:r>
            <a:endParaRPr lang="de-DE" sz="2000" dirty="0"/>
          </a:p>
          <a:p>
            <a:pPr marL="628650" lvl="3"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Kapitalgesellschaften: Geschäftsführung (§ 41 GmbHG), Vorstand (§ 91 AktG)</a:t>
            </a:r>
          </a:p>
          <a:p>
            <a:pPr marL="442912" lvl="2"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solidFill>
                  <a:schemeClr val="tx2"/>
                </a:solidFill>
              </a:rPr>
              <a:t>Fristen</a:t>
            </a:r>
            <a:r>
              <a:rPr lang="de-DE" sz="2000" dirty="0"/>
              <a:t>:</a:t>
            </a:r>
          </a:p>
          <a:p>
            <a:pPr marL="628650" lvl="3"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Grundfall (§ 243 Abs. 3 HGB): wohl 6 bis 9 Monate (max. 1 Jahr)</a:t>
            </a:r>
          </a:p>
          <a:p>
            <a:pPr marL="628650" lvl="3"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Kleine Kapitalgesellschaften (§ 264 Abs. 1 S. 4 HGB): 6 Monate </a:t>
            </a:r>
          </a:p>
          <a:p>
            <a:pPr marL="628650" lvl="3"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Große und mittelgroße Kapitalgesellschaften (§ 264 Abs. 1 Satz 2 HGB): 3 Monate</a:t>
            </a:r>
          </a:p>
          <a:p>
            <a:pPr marL="442912" lvl="2"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solidFill>
                  <a:schemeClr val="tx2"/>
                </a:solidFill>
              </a:rPr>
              <a:t>Aufbewahrungsfrist</a:t>
            </a:r>
            <a:r>
              <a:rPr lang="de-DE" sz="2000" dirty="0"/>
              <a:t> 10 Jahre für Handelsbücher, Jahresabschlüsse, Belege etc. (§ 257 HGB)</a:t>
            </a:r>
          </a:p>
          <a:p>
            <a:pPr marL="1262062" lvl="5" indent="-266700">
              <a:lnSpc>
                <a:spcPct val="105000"/>
              </a:lnSpc>
              <a:spcBef>
                <a:spcPts val="200"/>
              </a:spcBef>
              <a:spcAft>
                <a:spcPts val="200"/>
              </a:spcAft>
              <a:buClr>
                <a:srgbClr val="000000"/>
              </a:buClr>
              <a:buFont typeface="Arial" panose="020B0604020202020204" pitchFamily="34" charset="0"/>
              <a:buChar char="&gt;"/>
              <a:tabLst>
                <a:tab pos="179388" algn="l"/>
              </a:tabLst>
              <a:defRPr/>
            </a:pPr>
            <a:endParaRPr lang="de-DE" sz="1600" dirty="0"/>
          </a:p>
          <a:p>
            <a:pPr lvl="2" eaLnBrk="1" hangingPunct="1">
              <a:lnSpc>
                <a:spcPct val="100000"/>
              </a:lnSpc>
              <a:buClr>
                <a:srgbClr val="000000"/>
              </a:buClr>
              <a:defRPr/>
            </a:pPr>
            <a:endParaRPr lang="de-DE" sz="1600" kern="0" dirty="0">
              <a:solidFill>
                <a:srgbClr val="000000"/>
              </a:solidFill>
            </a:endParaRPr>
          </a:p>
        </p:txBody>
      </p:sp>
    </p:spTree>
    <p:extLst>
      <p:ext uri="{BB962C8B-B14F-4D97-AF65-F5344CB8AC3E}">
        <p14:creationId xmlns:p14="http://schemas.microsoft.com/office/powerpoint/2010/main" val="3983797787"/>
      </p:ext>
    </p:extLst>
  </p:cSld>
  <p:clrMapOvr>
    <a:overrideClrMapping bg1="lt1" tx1="dk1" bg2="lt2" tx2="dk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310617" y="906463"/>
            <a:ext cx="8496300" cy="53594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chemeClr val="bg1"/>
              </a:solidFill>
              <a:effectLst/>
              <a:uLnTx/>
              <a:uFillTx/>
            </a:endParaRPr>
          </a:p>
        </p:txBody>
      </p:sp>
      <p:sp>
        <p:nvSpPr>
          <p:cNvPr id="6" name="Title 5"/>
          <p:cNvSpPr>
            <a:spLocks noGrp="1"/>
          </p:cNvSpPr>
          <p:nvPr>
            <p:ph type="title"/>
          </p:nvPr>
        </p:nvSpPr>
        <p:spPr/>
        <p:txBody>
          <a:bodyPr>
            <a:normAutofit/>
          </a:bodyPr>
          <a:lstStyle/>
          <a:p>
            <a:r>
              <a:rPr lang="de-DE" dirty="0">
                <a:solidFill>
                  <a:schemeClr val="bg1"/>
                </a:solidFill>
                <a:ea typeface="Gulim" pitchFamily="34" charset="-127"/>
              </a:rPr>
              <a:t>Grundsätze ordnungsgemäßer Buchführung</a:t>
            </a:r>
            <a:endParaRPr lang="de-DE" dirty="0"/>
          </a:p>
        </p:txBody>
      </p:sp>
    </p:spTree>
    <p:extLst>
      <p:ext uri="{BB962C8B-B14F-4D97-AF65-F5344CB8AC3E}">
        <p14:creationId xmlns:p14="http://schemas.microsoft.com/office/powerpoint/2010/main" val="24761714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de-DE" sz="2400" dirty="0"/>
              <a:t>Begrifflichkeit</a:t>
            </a:r>
            <a:endParaRPr lang="en-GB" sz="2400" dirty="0"/>
          </a:p>
        </p:txBody>
      </p:sp>
      <p:sp>
        <p:nvSpPr>
          <p:cNvPr id="3" name="Rectangle 3"/>
          <p:cNvSpPr txBox="1">
            <a:spLocks noChangeArrowheads="1"/>
          </p:cNvSpPr>
          <p:nvPr/>
        </p:nvSpPr>
        <p:spPr bwMode="auto">
          <a:xfrm>
            <a:off x="307069" y="2132856"/>
            <a:ext cx="8484577" cy="4449762"/>
          </a:xfrm>
          <a:prstGeom prst="rect">
            <a:avLst/>
          </a:prstGeom>
          <a:noFill/>
          <a:ln w="9525">
            <a:noFill/>
            <a:miter lim="800000"/>
            <a:headEnd/>
            <a:tailEnd/>
          </a:ln>
        </p:spPr>
        <p:txBody>
          <a:bodyPr lIns="360000" tIns="46800" rIns="90000" bIns="46800"/>
          <a:lstStyle>
            <a:lvl1pPr marL="342900" indent="-342900" algn="l" rtl="0" eaLnBrk="0" fontAlgn="base" hangingPunct="0">
              <a:lnSpc>
                <a:spcPct val="104000"/>
              </a:lnSpc>
              <a:spcBef>
                <a:spcPct val="0"/>
              </a:spcBef>
              <a:spcAft>
                <a:spcPct val="50000"/>
              </a:spcAft>
              <a:defRPr sz="1100">
                <a:solidFill>
                  <a:schemeClr val="tx1"/>
                </a:solidFill>
                <a:latin typeface="+mn-lt"/>
                <a:ea typeface="+mn-ea"/>
                <a:cs typeface="+mn-cs"/>
              </a:defRPr>
            </a:lvl1pPr>
            <a:lvl2pPr marL="179388" indent="-17780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2pPr>
            <a:lvl3pPr marL="35560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3pPr>
            <a:lvl4pPr marL="541338" indent="-18415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4pPr>
            <a:lvl5pPr marL="71755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5pPr>
            <a:lvl6pPr marL="11747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6pPr>
            <a:lvl7pPr marL="16319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7pPr>
            <a:lvl8pPr marL="20891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8pPr>
            <a:lvl9pPr marL="25463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9pPr>
          </a:lstStyle>
          <a:p>
            <a:pPr marL="442912" lvl="2"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solidFill>
                  <a:schemeClr val="tx2"/>
                </a:solidFill>
              </a:rPr>
              <a:t>Grundsätze ordnungsgemäßer Buchführung </a:t>
            </a:r>
            <a:r>
              <a:rPr lang="de-DE" sz="2000" dirty="0"/>
              <a:t>(</a:t>
            </a:r>
            <a:r>
              <a:rPr lang="de-DE" sz="2000" dirty="0" err="1"/>
              <a:t>GoB</a:t>
            </a:r>
            <a:r>
              <a:rPr lang="de-DE" sz="2000" dirty="0"/>
              <a:t>) im weiteren Sinne umfassen: </a:t>
            </a:r>
          </a:p>
          <a:p>
            <a:pPr marL="628650" lvl="3"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Grundsätze ordnungsgemäßer Buchführung im engeren Sinne (reine Buchführung, §§ 238, 239, 257 HGB)</a:t>
            </a:r>
          </a:p>
          <a:p>
            <a:pPr marL="628650" lvl="3"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Grundsätze ordnungsgemäßer Inventur (§§ 240, 241 HGB)</a:t>
            </a:r>
          </a:p>
          <a:p>
            <a:pPr marL="628650" lvl="3"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Grundsätze ordnungsgemäßer Bilanzierung sowie die Grundsätze ordnungsgemäßer Erfolgsrechnung (vgl. § 243 Abs. 1 HGB).</a:t>
            </a:r>
          </a:p>
          <a:p>
            <a:pPr marL="442912" lvl="2"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Unterscheidung zwischen </a:t>
            </a:r>
            <a:r>
              <a:rPr lang="de-DE" sz="2000" dirty="0">
                <a:solidFill>
                  <a:schemeClr val="tx2"/>
                </a:solidFill>
              </a:rPr>
              <a:t>formellen und materiellen </a:t>
            </a:r>
            <a:r>
              <a:rPr lang="de-DE" sz="2000" dirty="0" err="1">
                <a:solidFill>
                  <a:schemeClr val="tx2"/>
                </a:solidFill>
              </a:rPr>
              <a:t>GoB</a:t>
            </a:r>
            <a:endParaRPr lang="de-DE" sz="2000" dirty="0">
              <a:solidFill>
                <a:schemeClr val="tx2"/>
              </a:solidFill>
            </a:endParaRPr>
          </a:p>
          <a:p>
            <a:pPr marL="442912" lvl="2"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Unterscheidung zwischen </a:t>
            </a:r>
            <a:r>
              <a:rPr lang="de-DE" sz="2000" dirty="0">
                <a:solidFill>
                  <a:schemeClr val="tx2"/>
                </a:solidFill>
              </a:rPr>
              <a:t>kodifizierten und ungeschriebenen </a:t>
            </a:r>
            <a:r>
              <a:rPr lang="de-DE" sz="2000" dirty="0" err="1">
                <a:solidFill>
                  <a:schemeClr val="tx2"/>
                </a:solidFill>
              </a:rPr>
              <a:t>GoB</a:t>
            </a:r>
            <a:endParaRPr lang="de-DE" sz="2000" dirty="0">
              <a:solidFill>
                <a:schemeClr val="tx2"/>
              </a:solidFill>
            </a:endParaRPr>
          </a:p>
          <a:p>
            <a:pPr marL="628650" lvl="3"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endParaRPr lang="de-DE" sz="2000" dirty="0"/>
          </a:p>
          <a:p>
            <a:pPr marL="995362" lvl="5" indent="0">
              <a:lnSpc>
                <a:spcPct val="105000"/>
              </a:lnSpc>
              <a:spcBef>
                <a:spcPts val="200"/>
              </a:spcBef>
              <a:spcAft>
                <a:spcPts val="200"/>
              </a:spcAft>
              <a:buClr>
                <a:srgbClr val="000000"/>
              </a:buClr>
              <a:buNone/>
              <a:tabLst>
                <a:tab pos="179388" algn="l"/>
              </a:tabLst>
              <a:defRPr/>
            </a:pPr>
            <a:endParaRPr lang="de-DE" sz="1600" dirty="0"/>
          </a:p>
          <a:p>
            <a:pPr lvl="2" eaLnBrk="1" hangingPunct="1">
              <a:lnSpc>
                <a:spcPct val="100000"/>
              </a:lnSpc>
              <a:buClr>
                <a:srgbClr val="000000"/>
              </a:buClr>
              <a:defRPr/>
            </a:pPr>
            <a:endParaRPr lang="de-DE" sz="1600" kern="0" dirty="0">
              <a:solidFill>
                <a:srgbClr val="000000"/>
              </a:solidFill>
            </a:endParaRPr>
          </a:p>
        </p:txBody>
      </p:sp>
    </p:spTree>
    <p:extLst>
      <p:ext uri="{BB962C8B-B14F-4D97-AF65-F5344CB8AC3E}">
        <p14:creationId xmlns:p14="http://schemas.microsoft.com/office/powerpoint/2010/main" val="1549000832"/>
      </p:ext>
    </p:extLst>
  </p:cSld>
  <p:clrMapOvr>
    <a:overrideClrMapping bg1="lt1" tx1="dk1" bg2="lt2" tx2="dk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de-DE" sz="2400" dirty="0"/>
              <a:t>Rechtsnatur</a:t>
            </a:r>
            <a:endParaRPr lang="en-GB" sz="2400" dirty="0"/>
          </a:p>
        </p:txBody>
      </p:sp>
      <p:sp>
        <p:nvSpPr>
          <p:cNvPr id="3" name="Rectangle 3"/>
          <p:cNvSpPr txBox="1">
            <a:spLocks noChangeArrowheads="1"/>
          </p:cNvSpPr>
          <p:nvPr/>
        </p:nvSpPr>
        <p:spPr bwMode="auto">
          <a:xfrm>
            <a:off x="307069" y="2132856"/>
            <a:ext cx="8484577" cy="4449762"/>
          </a:xfrm>
          <a:prstGeom prst="rect">
            <a:avLst/>
          </a:prstGeom>
          <a:noFill/>
          <a:ln w="9525">
            <a:noFill/>
            <a:miter lim="800000"/>
            <a:headEnd/>
            <a:tailEnd/>
          </a:ln>
        </p:spPr>
        <p:txBody>
          <a:bodyPr lIns="360000" tIns="46800" rIns="90000" bIns="46800"/>
          <a:lstStyle>
            <a:lvl1pPr marL="342900" indent="-342900" algn="l" rtl="0" eaLnBrk="0" fontAlgn="base" hangingPunct="0">
              <a:lnSpc>
                <a:spcPct val="104000"/>
              </a:lnSpc>
              <a:spcBef>
                <a:spcPct val="0"/>
              </a:spcBef>
              <a:spcAft>
                <a:spcPct val="50000"/>
              </a:spcAft>
              <a:defRPr sz="1100">
                <a:solidFill>
                  <a:schemeClr val="tx1"/>
                </a:solidFill>
                <a:latin typeface="+mn-lt"/>
                <a:ea typeface="+mn-ea"/>
                <a:cs typeface="+mn-cs"/>
              </a:defRPr>
            </a:lvl1pPr>
            <a:lvl2pPr marL="179388" indent="-17780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2pPr>
            <a:lvl3pPr marL="35560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3pPr>
            <a:lvl4pPr marL="541338" indent="-18415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4pPr>
            <a:lvl5pPr marL="71755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5pPr>
            <a:lvl6pPr marL="11747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6pPr>
            <a:lvl7pPr marL="16319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7pPr>
            <a:lvl8pPr marL="20891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8pPr>
            <a:lvl9pPr marL="25463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9pPr>
          </a:lstStyle>
          <a:p>
            <a:pPr marL="442912" lvl="2"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Auffassungen:</a:t>
            </a:r>
          </a:p>
          <a:p>
            <a:pPr marL="628650" lvl="3"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Verkehrsanschauung ordentlicher und ehrenwerter Kaufleute, d.h. eine Verkehrssitte bzw. ein Handelsbrauch</a:t>
            </a:r>
          </a:p>
          <a:p>
            <a:pPr marL="628650" lvl="3"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Betriebswirtschaftliche Fachnormen, die sich insbesondere aus jahrelanger Wirtschaftsprüfungspraxis herausgebildet haben</a:t>
            </a:r>
          </a:p>
          <a:p>
            <a:pPr marL="628650" lvl="3"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Herrschende Auffassung: </a:t>
            </a:r>
            <a:r>
              <a:rPr lang="de-DE" sz="2000" dirty="0">
                <a:solidFill>
                  <a:schemeClr val="tx2"/>
                </a:solidFill>
              </a:rPr>
              <a:t>Rechtsnormqualität</a:t>
            </a:r>
          </a:p>
          <a:p>
            <a:pPr marL="442912" lvl="2"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Relevanz: Ermittlung ungeschriebener </a:t>
            </a:r>
            <a:r>
              <a:rPr lang="de-DE" sz="2000" dirty="0" err="1"/>
              <a:t>GoB</a:t>
            </a:r>
            <a:endParaRPr lang="de-DE" sz="2000" dirty="0"/>
          </a:p>
          <a:p>
            <a:pPr marL="628650" lvl="3"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Nach herrschender Auffassung sind ungeschriebene </a:t>
            </a:r>
            <a:r>
              <a:rPr lang="de-DE" sz="2000" dirty="0" err="1"/>
              <a:t>GoB</a:t>
            </a:r>
            <a:r>
              <a:rPr lang="de-DE" sz="2000" dirty="0"/>
              <a:t> </a:t>
            </a:r>
            <a:r>
              <a:rPr lang="de-DE" sz="2000" dirty="0">
                <a:solidFill>
                  <a:schemeClr val="tx2"/>
                </a:solidFill>
              </a:rPr>
              <a:t>deduktiv</a:t>
            </a:r>
            <a:r>
              <a:rPr lang="de-DE" sz="2000" dirty="0"/>
              <a:t> aus dem Text, Sinnzusammenhang und den Zwecken der Handelsbilanz abzuleiten (Konkretisierung des § 243 Abs. 1 HGB).</a:t>
            </a:r>
          </a:p>
          <a:p>
            <a:pPr marL="628650" lvl="3"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Volle richterliche Überprüfbarkeit</a:t>
            </a:r>
          </a:p>
          <a:p>
            <a:pPr marL="442912" lvl="2"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endParaRPr lang="de-DE" sz="2000" dirty="0"/>
          </a:p>
          <a:p>
            <a:pPr marL="442912" lvl="2"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endParaRPr lang="de-DE" sz="2000" dirty="0"/>
          </a:p>
          <a:p>
            <a:pPr marL="442912" lvl="2"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endParaRPr lang="de-DE" sz="2000" dirty="0"/>
          </a:p>
          <a:p>
            <a:pPr marL="628650" lvl="3"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endParaRPr lang="de-DE" sz="2000" dirty="0"/>
          </a:p>
          <a:p>
            <a:pPr marL="995362" lvl="5" indent="0">
              <a:lnSpc>
                <a:spcPct val="105000"/>
              </a:lnSpc>
              <a:spcBef>
                <a:spcPts val="200"/>
              </a:spcBef>
              <a:spcAft>
                <a:spcPts val="200"/>
              </a:spcAft>
              <a:buClr>
                <a:srgbClr val="000000"/>
              </a:buClr>
              <a:buNone/>
              <a:tabLst>
                <a:tab pos="179388" algn="l"/>
              </a:tabLst>
              <a:defRPr/>
            </a:pPr>
            <a:endParaRPr lang="de-DE" sz="1600" dirty="0"/>
          </a:p>
          <a:p>
            <a:pPr lvl="2" eaLnBrk="1" hangingPunct="1">
              <a:lnSpc>
                <a:spcPct val="100000"/>
              </a:lnSpc>
              <a:buClr>
                <a:srgbClr val="000000"/>
              </a:buClr>
              <a:defRPr/>
            </a:pPr>
            <a:endParaRPr lang="de-DE" sz="1600" kern="0" dirty="0">
              <a:solidFill>
                <a:srgbClr val="000000"/>
              </a:solidFill>
            </a:endParaRPr>
          </a:p>
        </p:txBody>
      </p:sp>
    </p:spTree>
    <p:extLst>
      <p:ext uri="{BB962C8B-B14F-4D97-AF65-F5344CB8AC3E}">
        <p14:creationId xmlns:p14="http://schemas.microsoft.com/office/powerpoint/2010/main" val="447225947"/>
      </p:ext>
    </p:extLst>
  </p:cSld>
  <p:clrMapOvr>
    <a:overrideClrMapping bg1="lt1" tx1="dk1" bg2="lt2" tx2="dk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de-DE" sz="2400" dirty="0"/>
              <a:t>Vorsichtsprinzip (§ 252 Abs. 1 Nr. 4 HGB)</a:t>
            </a:r>
            <a:endParaRPr lang="en-GB" sz="2400" dirty="0"/>
          </a:p>
        </p:txBody>
      </p:sp>
      <p:sp>
        <p:nvSpPr>
          <p:cNvPr id="3" name="Rectangle 3"/>
          <p:cNvSpPr txBox="1">
            <a:spLocks noChangeArrowheads="1"/>
          </p:cNvSpPr>
          <p:nvPr/>
        </p:nvSpPr>
        <p:spPr bwMode="auto">
          <a:xfrm>
            <a:off x="307069" y="2132856"/>
            <a:ext cx="8484577" cy="4449762"/>
          </a:xfrm>
          <a:prstGeom prst="rect">
            <a:avLst/>
          </a:prstGeom>
          <a:noFill/>
          <a:ln w="9525">
            <a:noFill/>
            <a:miter lim="800000"/>
            <a:headEnd/>
            <a:tailEnd/>
          </a:ln>
        </p:spPr>
        <p:txBody>
          <a:bodyPr lIns="360000" tIns="46800" rIns="90000" bIns="46800"/>
          <a:lstStyle>
            <a:lvl1pPr marL="342900" indent="-342900" algn="l" rtl="0" eaLnBrk="0" fontAlgn="base" hangingPunct="0">
              <a:lnSpc>
                <a:spcPct val="104000"/>
              </a:lnSpc>
              <a:spcBef>
                <a:spcPct val="0"/>
              </a:spcBef>
              <a:spcAft>
                <a:spcPct val="50000"/>
              </a:spcAft>
              <a:defRPr sz="1100">
                <a:solidFill>
                  <a:schemeClr val="tx1"/>
                </a:solidFill>
                <a:latin typeface="+mn-lt"/>
                <a:ea typeface="+mn-ea"/>
                <a:cs typeface="+mn-cs"/>
              </a:defRPr>
            </a:lvl1pPr>
            <a:lvl2pPr marL="179388" indent="-17780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2pPr>
            <a:lvl3pPr marL="35560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3pPr>
            <a:lvl4pPr marL="541338" indent="-18415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4pPr>
            <a:lvl5pPr marL="71755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5pPr>
            <a:lvl6pPr marL="11747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6pPr>
            <a:lvl7pPr marL="16319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7pPr>
            <a:lvl8pPr marL="20891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8pPr>
            <a:lvl9pPr marL="25463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9pPr>
          </a:lstStyle>
          <a:p>
            <a:pPr marL="266700" lvl="1"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Grundprinzip</a:t>
            </a:r>
          </a:p>
          <a:p>
            <a:pPr marL="266700" lvl="1"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solidFill>
                  <a:schemeClr val="tx2"/>
                </a:solidFill>
              </a:rPr>
              <a:t>Bewertung im Zweifel zu niedrig als zu hoch.</a:t>
            </a:r>
          </a:p>
          <a:p>
            <a:pPr marL="266700" lvl="1"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Zweck: Gläubigerschutz und kritische (Selbst-)Information</a:t>
            </a:r>
          </a:p>
          <a:p>
            <a:pPr marL="266700" lvl="1"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Zahlreiche Ausprägungen des Vorsichtsprinzips im Gesetz:</a:t>
            </a:r>
          </a:p>
          <a:p>
            <a:pPr marL="442912" lvl="2"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Realisationsprinzip</a:t>
            </a:r>
          </a:p>
          <a:p>
            <a:pPr marL="442912" lvl="2"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Imparitätsprinzip</a:t>
            </a:r>
          </a:p>
          <a:p>
            <a:pPr marL="442912" lvl="2"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Grundsatz Nicht-Bilanzierung schwebender Geschäfte</a:t>
            </a:r>
          </a:p>
          <a:p>
            <a:pPr marL="266700" lvl="1"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Kritik: Bildung stiller Reserven</a:t>
            </a:r>
          </a:p>
          <a:p>
            <a:pPr marL="442912" lvl="2"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endParaRPr lang="de-DE" sz="2000" dirty="0"/>
          </a:p>
          <a:p>
            <a:pPr marL="442912" lvl="2"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endParaRPr lang="de-DE" sz="2000" dirty="0"/>
          </a:p>
          <a:p>
            <a:pPr marL="628650" lvl="3"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endParaRPr lang="de-DE" sz="2000" dirty="0"/>
          </a:p>
          <a:p>
            <a:pPr marL="995362" lvl="5" indent="0">
              <a:lnSpc>
                <a:spcPct val="105000"/>
              </a:lnSpc>
              <a:spcBef>
                <a:spcPts val="200"/>
              </a:spcBef>
              <a:spcAft>
                <a:spcPts val="200"/>
              </a:spcAft>
              <a:buClr>
                <a:srgbClr val="000000"/>
              </a:buClr>
              <a:buNone/>
              <a:tabLst>
                <a:tab pos="179388" algn="l"/>
              </a:tabLst>
              <a:defRPr/>
            </a:pPr>
            <a:endParaRPr lang="de-DE" sz="1600" dirty="0"/>
          </a:p>
          <a:p>
            <a:pPr lvl="2" eaLnBrk="1" hangingPunct="1">
              <a:lnSpc>
                <a:spcPct val="100000"/>
              </a:lnSpc>
              <a:buClr>
                <a:srgbClr val="000000"/>
              </a:buClr>
              <a:defRPr/>
            </a:pPr>
            <a:endParaRPr lang="de-DE" sz="1600" kern="0" dirty="0">
              <a:solidFill>
                <a:srgbClr val="000000"/>
              </a:solidFill>
            </a:endParaRPr>
          </a:p>
        </p:txBody>
      </p:sp>
    </p:spTree>
    <p:extLst>
      <p:ext uri="{BB962C8B-B14F-4D97-AF65-F5344CB8AC3E}">
        <p14:creationId xmlns:p14="http://schemas.microsoft.com/office/powerpoint/2010/main" val="539469201"/>
      </p:ext>
    </p:extLst>
  </p:cSld>
  <p:clrMapOvr>
    <a:overrideClrMapping bg1="lt1" tx1="dk1" bg2="lt2" tx2="dk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de-DE" sz="2400" dirty="0"/>
              <a:t>Realisationsprinzip § 252 Abs. 2 Nr. 4 HGB</a:t>
            </a:r>
            <a:endParaRPr lang="en-GB" sz="2400" dirty="0"/>
          </a:p>
        </p:txBody>
      </p:sp>
      <p:sp>
        <p:nvSpPr>
          <p:cNvPr id="3" name="Rectangle 3"/>
          <p:cNvSpPr txBox="1">
            <a:spLocks noChangeArrowheads="1"/>
          </p:cNvSpPr>
          <p:nvPr/>
        </p:nvSpPr>
        <p:spPr bwMode="auto">
          <a:xfrm>
            <a:off x="307069" y="2132856"/>
            <a:ext cx="8484577" cy="4449762"/>
          </a:xfrm>
          <a:prstGeom prst="rect">
            <a:avLst/>
          </a:prstGeom>
          <a:noFill/>
          <a:ln w="9525">
            <a:noFill/>
            <a:miter lim="800000"/>
            <a:headEnd/>
            <a:tailEnd/>
          </a:ln>
        </p:spPr>
        <p:txBody>
          <a:bodyPr lIns="360000" tIns="46800" rIns="90000" bIns="46800"/>
          <a:lstStyle>
            <a:lvl1pPr marL="342900" indent="-342900" algn="l" rtl="0" eaLnBrk="0" fontAlgn="base" hangingPunct="0">
              <a:lnSpc>
                <a:spcPct val="104000"/>
              </a:lnSpc>
              <a:spcBef>
                <a:spcPct val="0"/>
              </a:spcBef>
              <a:spcAft>
                <a:spcPct val="50000"/>
              </a:spcAft>
              <a:defRPr sz="1100">
                <a:solidFill>
                  <a:schemeClr val="tx1"/>
                </a:solidFill>
                <a:latin typeface="+mn-lt"/>
                <a:ea typeface="+mn-ea"/>
                <a:cs typeface="+mn-cs"/>
              </a:defRPr>
            </a:lvl1pPr>
            <a:lvl2pPr marL="179388" indent="-17780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2pPr>
            <a:lvl3pPr marL="35560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3pPr>
            <a:lvl4pPr marL="541338" indent="-18415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4pPr>
            <a:lvl5pPr marL="71755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5pPr>
            <a:lvl6pPr marL="11747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6pPr>
            <a:lvl7pPr marL="16319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7pPr>
            <a:lvl8pPr marL="20891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8pPr>
            <a:lvl9pPr marL="25463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9pPr>
          </a:lstStyle>
          <a:p>
            <a:pPr marL="266700" lvl="1"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Gewinne sind nur zu berücksichtigen, wenn sie </a:t>
            </a:r>
            <a:r>
              <a:rPr lang="de-DE" sz="2000" dirty="0">
                <a:solidFill>
                  <a:schemeClr val="tx2"/>
                </a:solidFill>
              </a:rPr>
              <a:t>am Abschlussstichtag realisiert </a:t>
            </a:r>
            <a:r>
              <a:rPr lang="de-DE" sz="2000" dirty="0"/>
              <a:t>sind.</a:t>
            </a:r>
          </a:p>
          <a:p>
            <a:pPr marL="442912" lvl="2"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Realisation setzt voraus, dass ein auf dem Markt gegenüber Dritten verwirklichter entgeltlicher Umsatzakt stattgefunden hat.</a:t>
            </a:r>
          </a:p>
          <a:p>
            <a:pPr marL="442912" lvl="2"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Gewinne können nicht schon zu einem Zeitpunkt ausgewiesen werden, in dem sie nur in Aussicht stehen oder konkret am Markt verwirklicht werden könnten, aber noch nicht tatsächlich verwirklicht worden sind Bloße Wertsteigerungen im eigenen Vermögen genügen nicht.</a:t>
            </a:r>
          </a:p>
          <a:p>
            <a:pPr marL="266700" lvl="1"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Anschaffungs- bzw. Herstellungskostenprinzip.</a:t>
            </a:r>
          </a:p>
          <a:p>
            <a:pPr marL="266700" lvl="1"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Grundsatz der Nichtbilanzierung schwebender Geschäfte</a:t>
            </a:r>
          </a:p>
          <a:p>
            <a:pPr marL="266700" lvl="1"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Aktivierungsverbot für bestimmte selbst geschaffene immaterielle Vermögensgegenstände (§ 248 Abs. 2 Satz 2 HGB)</a:t>
            </a:r>
          </a:p>
          <a:p>
            <a:pPr marL="442912" lvl="2"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endParaRPr lang="de-DE" sz="2000" dirty="0"/>
          </a:p>
          <a:p>
            <a:pPr marL="628650" lvl="3"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endParaRPr lang="de-DE" sz="2000" dirty="0"/>
          </a:p>
          <a:p>
            <a:pPr marL="995362" lvl="5" indent="0">
              <a:lnSpc>
                <a:spcPct val="105000"/>
              </a:lnSpc>
              <a:spcBef>
                <a:spcPts val="200"/>
              </a:spcBef>
              <a:spcAft>
                <a:spcPts val="200"/>
              </a:spcAft>
              <a:buClr>
                <a:srgbClr val="000000"/>
              </a:buClr>
              <a:buNone/>
              <a:tabLst>
                <a:tab pos="179388" algn="l"/>
              </a:tabLst>
              <a:defRPr/>
            </a:pPr>
            <a:endParaRPr lang="de-DE" sz="1600" dirty="0"/>
          </a:p>
          <a:p>
            <a:pPr lvl="2" eaLnBrk="1" hangingPunct="1">
              <a:lnSpc>
                <a:spcPct val="100000"/>
              </a:lnSpc>
              <a:buClr>
                <a:srgbClr val="000000"/>
              </a:buClr>
              <a:defRPr/>
            </a:pPr>
            <a:endParaRPr lang="de-DE" sz="1600" kern="0" dirty="0">
              <a:solidFill>
                <a:srgbClr val="000000"/>
              </a:solidFill>
            </a:endParaRPr>
          </a:p>
        </p:txBody>
      </p:sp>
    </p:spTree>
    <p:extLst>
      <p:ext uri="{BB962C8B-B14F-4D97-AF65-F5344CB8AC3E}">
        <p14:creationId xmlns:p14="http://schemas.microsoft.com/office/powerpoint/2010/main" val="2589070587"/>
      </p:ext>
    </p:extLst>
  </p:cSld>
  <p:clrMapOvr>
    <a:overrideClrMapping bg1="lt1" tx1="dk1" bg2="lt2" tx2="dk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de-DE" sz="2400" dirty="0"/>
              <a:t>Realisationsprinzip § 252 Abs. 2 Nr. 4 HGB</a:t>
            </a:r>
            <a:endParaRPr lang="en-GB" sz="2400" dirty="0"/>
          </a:p>
        </p:txBody>
      </p:sp>
      <p:sp>
        <p:nvSpPr>
          <p:cNvPr id="3" name="Rectangle 3"/>
          <p:cNvSpPr txBox="1">
            <a:spLocks noChangeArrowheads="1"/>
          </p:cNvSpPr>
          <p:nvPr/>
        </p:nvSpPr>
        <p:spPr bwMode="auto">
          <a:xfrm>
            <a:off x="307069" y="2132856"/>
            <a:ext cx="8484577" cy="4449762"/>
          </a:xfrm>
          <a:prstGeom prst="rect">
            <a:avLst/>
          </a:prstGeom>
          <a:noFill/>
          <a:ln w="9525">
            <a:noFill/>
            <a:miter lim="800000"/>
            <a:headEnd/>
            <a:tailEnd/>
          </a:ln>
        </p:spPr>
        <p:txBody>
          <a:bodyPr lIns="360000" tIns="46800" rIns="90000" bIns="46800"/>
          <a:lstStyle>
            <a:lvl1pPr marL="342900" indent="-342900" algn="l" rtl="0" eaLnBrk="0" fontAlgn="base" hangingPunct="0">
              <a:lnSpc>
                <a:spcPct val="104000"/>
              </a:lnSpc>
              <a:spcBef>
                <a:spcPct val="0"/>
              </a:spcBef>
              <a:spcAft>
                <a:spcPct val="50000"/>
              </a:spcAft>
              <a:defRPr sz="1100">
                <a:solidFill>
                  <a:schemeClr val="tx1"/>
                </a:solidFill>
                <a:latin typeface="+mn-lt"/>
                <a:ea typeface="+mn-ea"/>
                <a:cs typeface="+mn-cs"/>
              </a:defRPr>
            </a:lvl1pPr>
            <a:lvl2pPr marL="179388" indent="-17780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2pPr>
            <a:lvl3pPr marL="35560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3pPr>
            <a:lvl4pPr marL="541338" indent="-18415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4pPr>
            <a:lvl5pPr marL="71755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5pPr>
            <a:lvl6pPr marL="11747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6pPr>
            <a:lvl7pPr marL="16319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7pPr>
            <a:lvl8pPr marL="20891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8pPr>
            <a:lvl9pPr marL="25463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9pPr>
          </a:lstStyle>
          <a:p>
            <a:pPr marL="266700" lvl="1"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solidFill>
                  <a:schemeClr val="tx2"/>
                </a:solidFill>
              </a:rPr>
              <a:t>Realisationszeitpunkt</a:t>
            </a:r>
            <a:r>
              <a:rPr lang="de-DE" sz="2000" dirty="0"/>
              <a:t>:</a:t>
            </a:r>
          </a:p>
          <a:p>
            <a:pPr marL="442912" lvl="2"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Erbringung der vereinbarten (vertragscharakteristischen) Leistung</a:t>
            </a:r>
          </a:p>
          <a:p>
            <a:pPr marL="442912" lvl="2"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Versendungskauf: Übergabe an Transportperson (Übergang Preisgefahr)</a:t>
            </a:r>
          </a:p>
          <a:p>
            <a:pPr marL="442912" lvl="2"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Werkvertrag: Abnahme</a:t>
            </a:r>
          </a:p>
          <a:p>
            <a:pPr marL="266700" lvl="1"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Behandlung von </a:t>
            </a:r>
            <a:r>
              <a:rPr lang="de-DE" sz="2000" dirty="0">
                <a:solidFill>
                  <a:schemeClr val="tx2"/>
                </a:solidFill>
              </a:rPr>
              <a:t>Anzahlungen</a:t>
            </a:r>
            <a:r>
              <a:rPr lang="de-DE" sz="2000" dirty="0"/>
              <a:t>:</a:t>
            </a:r>
          </a:p>
          <a:p>
            <a:pPr marL="442912" lvl="2"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Aktivierung beim Leistenden („Geleistete Anzahlungen an Bank“)</a:t>
            </a:r>
          </a:p>
          <a:p>
            <a:pPr marL="442912" lvl="2"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Passivierung beim Empfänger („Bank an erhaltene Anzahlungen“)</a:t>
            </a:r>
          </a:p>
          <a:p>
            <a:pPr marL="266700" lvl="1"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endParaRPr lang="de-DE" sz="2000" dirty="0"/>
          </a:p>
          <a:p>
            <a:pPr marL="442912" lvl="2"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endParaRPr lang="de-DE" sz="2000" dirty="0"/>
          </a:p>
          <a:p>
            <a:pPr marL="628650" lvl="3"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endParaRPr lang="de-DE" sz="2000" dirty="0"/>
          </a:p>
          <a:p>
            <a:pPr marL="995362" lvl="5" indent="0">
              <a:lnSpc>
                <a:spcPct val="105000"/>
              </a:lnSpc>
              <a:spcBef>
                <a:spcPts val="200"/>
              </a:spcBef>
              <a:spcAft>
                <a:spcPts val="200"/>
              </a:spcAft>
              <a:buClr>
                <a:srgbClr val="000000"/>
              </a:buClr>
              <a:buNone/>
              <a:tabLst>
                <a:tab pos="179388" algn="l"/>
              </a:tabLst>
              <a:defRPr/>
            </a:pPr>
            <a:endParaRPr lang="de-DE" sz="1600" dirty="0"/>
          </a:p>
          <a:p>
            <a:pPr lvl="2" eaLnBrk="1" hangingPunct="1">
              <a:lnSpc>
                <a:spcPct val="100000"/>
              </a:lnSpc>
              <a:buClr>
                <a:srgbClr val="000000"/>
              </a:buClr>
              <a:defRPr/>
            </a:pPr>
            <a:endParaRPr lang="de-DE" sz="1600" kern="0" dirty="0">
              <a:solidFill>
                <a:srgbClr val="000000"/>
              </a:solidFill>
            </a:endParaRPr>
          </a:p>
        </p:txBody>
      </p:sp>
    </p:spTree>
    <p:extLst>
      <p:ext uri="{BB962C8B-B14F-4D97-AF65-F5344CB8AC3E}">
        <p14:creationId xmlns:p14="http://schemas.microsoft.com/office/powerpoint/2010/main" val="3394790459"/>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de-DE" sz="2400" dirty="0"/>
              <a:t>Wiederholung der ersten Veranstaltung</a:t>
            </a:r>
            <a:endParaRPr lang="en-GB" sz="2400" dirty="0"/>
          </a:p>
        </p:txBody>
      </p:sp>
      <p:sp>
        <p:nvSpPr>
          <p:cNvPr id="3" name="Rectangle 3"/>
          <p:cNvSpPr txBox="1">
            <a:spLocks noChangeArrowheads="1"/>
          </p:cNvSpPr>
          <p:nvPr/>
        </p:nvSpPr>
        <p:spPr bwMode="auto">
          <a:xfrm>
            <a:off x="309600" y="2109600"/>
            <a:ext cx="8484577" cy="4449762"/>
          </a:xfrm>
          <a:prstGeom prst="rect">
            <a:avLst/>
          </a:prstGeom>
          <a:noFill/>
          <a:ln w="9525">
            <a:noFill/>
            <a:miter lim="800000"/>
            <a:headEnd/>
            <a:tailEnd/>
          </a:ln>
        </p:spPr>
        <p:txBody>
          <a:bodyPr lIns="360000" tIns="46800" rIns="90000" bIns="46800"/>
          <a:lstStyle>
            <a:lvl1pPr marL="342900" indent="-342900" algn="l" rtl="0" eaLnBrk="0" fontAlgn="base" hangingPunct="0">
              <a:lnSpc>
                <a:spcPct val="104000"/>
              </a:lnSpc>
              <a:spcBef>
                <a:spcPct val="0"/>
              </a:spcBef>
              <a:spcAft>
                <a:spcPct val="50000"/>
              </a:spcAft>
              <a:defRPr sz="1100">
                <a:solidFill>
                  <a:schemeClr val="tx1"/>
                </a:solidFill>
                <a:latin typeface="+mn-lt"/>
                <a:ea typeface="+mn-ea"/>
                <a:cs typeface="+mn-cs"/>
              </a:defRPr>
            </a:lvl1pPr>
            <a:lvl2pPr marL="179388" indent="-17780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2pPr>
            <a:lvl3pPr marL="35560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3pPr>
            <a:lvl4pPr marL="541338" indent="-18415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4pPr>
            <a:lvl5pPr marL="71755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5pPr>
            <a:lvl6pPr marL="11747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6pPr>
            <a:lvl7pPr marL="16319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7pPr>
            <a:lvl8pPr marL="20891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8pPr>
            <a:lvl9pPr marL="25463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9pPr>
          </a:lstStyle>
          <a:p>
            <a:pPr marL="266700" lvl="1"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i="1" dirty="0">
                <a:solidFill>
                  <a:schemeClr val="tx2"/>
                </a:solidFill>
              </a:rPr>
              <a:t>Wie ist eine Bilanz aufgebaut?</a:t>
            </a:r>
          </a:p>
          <a:p>
            <a:pPr marL="442912" lvl="2"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Aktivseite (Anlage- und Umlaufvermögen), Passivseite (Eigen- und Fremdkapital); für Kapitalgesellschaften vgl. § 266 HGB.</a:t>
            </a:r>
          </a:p>
          <a:p>
            <a:pPr marL="266700" lvl="1"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i="1" dirty="0">
                <a:solidFill>
                  <a:schemeClr val="tx2"/>
                </a:solidFill>
              </a:rPr>
              <a:t>Was gibt die Aktivseite an, was die Passivseite?</a:t>
            </a:r>
          </a:p>
          <a:p>
            <a:pPr marL="442912" lvl="2"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Aktivseite: Vermögensgegenstände (Wofür?); Passivseite: Finanzierung (Woher?).</a:t>
            </a:r>
          </a:p>
          <a:p>
            <a:pPr marL="266700" lvl="1"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i="1" dirty="0">
                <a:solidFill>
                  <a:schemeClr val="tx2"/>
                </a:solidFill>
              </a:rPr>
              <a:t>Was ist der Unterschied zwischen Anlage- und Umlaufvermögen?</a:t>
            </a:r>
          </a:p>
          <a:p>
            <a:pPr marL="442912" lvl="2"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Im Anlagevermögen sind die Gegenstände auszuweisen, die dazu bestimmt sind, dem Betrieb dauerhaft zu dienen (§ 247 Abs. 2 HGB). Im Umkehrschluss sind also alle Aktivposten, die dem Betrieb nur vorübergehend dienen (und keine Rechnungs-abgrenzungsposten sind), im Umlaufvermögen auszuweisen.</a:t>
            </a:r>
          </a:p>
          <a:p>
            <a:pPr lvl="2" eaLnBrk="1" hangingPunct="1">
              <a:lnSpc>
                <a:spcPct val="100000"/>
              </a:lnSpc>
              <a:buClr>
                <a:srgbClr val="000000"/>
              </a:buClr>
              <a:defRPr/>
            </a:pPr>
            <a:endParaRPr lang="de-DE" sz="1600" kern="0" dirty="0">
              <a:solidFill>
                <a:srgbClr val="000000"/>
              </a:solidFill>
            </a:endParaRPr>
          </a:p>
        </p:txBody>
      </p:sp>
    </p:spTree>
    <p:extLst>
      <p:ext uri="{BB962C8B-B14F-4D97-AF65-F5344CB8AC3E}">
        <p14:creationId xmlns:p14="http://schemas.microsoft.com/office/powerpoint/2010/main" val="5819400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de-DE" sz="2400" dirty="0"/>
              <a:t>Imparitätsprinzip</a:t>
            </a:r>
            <a:endParaRPr lang="en-GB" sz="2400" dirty="0"/>
          </a:p>
        </p:txBody>
      </p:sp>
      <p:sp>
        <p:nvSpPr>
          <p:cNvPr id="3" name="Rectangle 3"/>
          <p:cNvSpPr txBox="1">
            <a:spLocks noChangeArrowheads="1"/>
          </p:cNvSpPr>
          <p:nvPr/>
        </p:nvSpPr>
        <p:spPr bwMode="auto">
          <a:xfrm>
            <a:off x="307069" y="2132856"/>
            <a:ext cx="8484577" cy="4449762"/>
          </a:xfrm>
          <a:prstGeom prst="rect">
            <a:avLst/>
          </a:prstGeom>
          <a:noFill/>
          <a:ln w="9525">
            <a:noFill/>
            <a:miter lim="800000"/>
            <a:headEnd/>
            <a:tailEnd/>
          </a:ln>
        </p:spPr>
        <p:txBody>
          <a:bodyPr lIns="360000" tIns="46800" rIns="90000" bIns="46800"/>
          <a:lstStyle>
            <a:lvl1pPr marL="342900" indent="-342900" algn="l" rtl="0" eaLnBrk="0" fontAlgn="base" hangingPunct="0">
              <a:lnSpc>
                <a:spcPct val="104000"/>
              </a:lnSpc>
              <a:spcBef>
                <a:spcPct val="0"/>
              </a:spcBef>
              <a:spcAft>
                <a:spcPct val="50000"/>
              </a:spcAft>
              <a:defRPr sz="1100">
                <a:solidFill>
                  <a:schemeClr val="tx1"/>
                </a:solidFill>
                <a:latin typeface="+mn-lt"/>
                <a:ea typeface="+mn-ea"/>
                <a:cs typeface="+mn-cs"/>
              </a:defRPr>
            </a:lvl1pPr>
            <a:lvl2pPr marL="179388" indent="-17780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2pPr>
            <a:lvl3pPr marL="35560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3pPr>
            <a:lvl4pPr marL="541338" indent="-18415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4pPr>
            <a:lvl5pPr marL="71755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5pPr>
            <a:lvl6pPr marL="11747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6pPr>
            <a:lvl7pPr marL="16319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7pPr>
            <a:lvl8pPr marL="20891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8pPr>
            <a:lvl9pPr marL="25463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9pPr>
          </a:lstStyle>
          <a:p>
            <a:pPr marL="266700" lvl="1"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Unterschiedliche Behandlung von Gewinnen und Verlusten</a:t>
            </a:r>
          </a:p>
          <a:p>
            <a:pPr marL="442912" lvl="2"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Gewinne sind nur auszuweisen, wenn sie am Abschlussstichtag realisiert sind.</a:t>
            </a:r>
          </a:p>
          <a:p>
            <a:pPr marL="442912" lvl="2"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Verluste sind dagegen schon auszuweisen, wenn sie </a:t>
            </a:r>
            <a:r>
              <a:rPr lang="de-DE" sz="2000" dirty="0">
                <a:solidFill>
                  <a:schemeClr val="tx2"/>
                </a:solidFill>
              </a:rPr>
              <a:t>absehbar</a:t>
            </a:r>
            <a:r>
              <a:rPr lang="de-DE" sz="2000" dirty="0"/>
              <a:t> sind (§ 252 Abs. 1 Nr. 4 HGB)</a:t>
            </a:r>
          </a:p>
          <a:p>
            <a:pPr marL="266700" lvl="1"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Ausprägungen des Imparitätsprinzips:</a:t>
            </a:r>
          </a:p>
          <a:p>
            <a:pPr marL="442912" lvl="2"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solidFill>
                  <a:schemeClr val="tx2"/>
                </a:solidFill>
              </a:rPr>
              <a:t>Rückstellungsbildung</a:t>
            </a:r>
            <a:r>
              <a:rPr lang="de-DE" sz="2000" dirty="0"/>
              <a:t> für drohende Verluste aus schwebenden </a:t>
            </a:r>
            <a:r>
              <a:rPr lang="de-DE" sz="2000" dirty="0" err="1"/>
              <a:t>Geschäftten</a:t>
            </a:r>
            <a:r>
              <a:rPr lang="de-DE" sz="2000" dirty="0"/>
              <a:t> (§ 249 Abs. 1 Nr. 1 HGB)</a:t>
            </a:r>
          </a:p>
          <a:p>
            <a:pPr marL="442912" lvl="2"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solidFill>
                  <a:schemeClr val="tx2"/>
                </a:solidFill>
              </a:rPr>
              <a:t>Niederstwertprinzip</a:t>
            </a:r>
            <a:r>
              <a:rPr lang="de-DE" sz="2000" dirty="0"/>
              <a:t> (§§ 253 Abs. 3 Satz 4, Abs. 4 HGB) </a:t>
            </a:r>
          </a:p>
          <a:p>
            <a:pPr marL="442912" lvl="2"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endParaRPr lang="de-DE" sz="2000" dirty="0"/>
          </a:p>
          <a:p>
            <a:pPr marL="442912" lvl="2"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endParaRPr lang="de-DE" sz="2000" dirty="0"/>
          </a:p>
          <a:p>
            <a:pPr marL="442912" lvl="2"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endParaRPr lang="de-DE" sz="2000" dirty="0"/>
          </a:p>
          <a:p>
            <a:pPr marL="628650" lvl="3"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endParaRPr lang="de-DE" sz="2000" dirty="0"/>
          </a:p>
          <a:p>
            <a:pPr marL="995362" lvl="5" indent="0">
              <a:lnSpc>
                <a:spcPct val="105000"/>
              </a:lnSpc>
              <a:spcBef>
                <a:spcPts val="200"/>
              </a:spcBef>
              <a:spcAft>
                <a:spcPts val="200"/>
              </a:spcAft>
              <a:buClr>
                <a:srgbClr val="000000"/>
              </a:buClr>
              <a:buNone/>
              <a:tabLst>
                <a:tab pos="179388" algn="l"/>
              </a:tabLst>
              <a:defRPr/>
            </a:pPr>
            <a:endParaRPr lang="de-DE" sz="1600" dirty="0"/>
          </a:p>
          <a:p>
            <a:pPr lvl="2" eaLnBrk="1" hangingPunct="1">
              <a:lnSpc>
                <a:spcPct val="100000"/>
              </a:lnSpc>
              <a:buClr>
                <a:srgbClr val="000000"/>
              </a:buClr>
              <a:defRPr/>
            </a:pPr>
            <a:endParaRPr lang="de-DE" sz="1600" kern="0" dirty="0">
              <a:solidFill>
                <a:srgbClr val="000000"/>
              </a:solidFill>
            </a:endParaRPr>
          </a:p>
        </p:txBody>
      </p:sp>
    </p:spTree>
    <p:extLst>
      <p:ext uri="{BB962C8B-B14F-4D97-AF65-F5344CB8AC3E}">
        <p14:creationId xmlns:p14="http://schemas.microsoft.com/office/powerpoint/2010/main" val="2870679796"/>
      </p:ext>
    </p:extLst>
  </p:cSld>
  <p:clrMapOvr>
    <a:overrideClrMapping bg1="lt1" tx1="dk1" bg2="lt2" tx2="dk2" accent1="accent1" accent2="accent2" accent3="accent3" accent4="accent4" accent5="accent5" accent6="accent6" hlink="hlink" folHlink="folHlink"/>
  </p:clrMapOvr>
</p:sld>
</file>

<file path=ppt/slides/slide3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de-DE" sz="2400" dirty="0"/>
              <a:t>„True </a:t>
            </a:r>
            <a:r>
              <a:rPr lang="de-DE" sz="2400" dirty="0" err="1"/>
              <a:t>and</a:t>
            </a:r>
            <a:r>
              <a:rPr lang="de-DE" sz="2400" dirty="0"/>
              <a:t> Fair View“ (§ 264 Abs. 2 Satz 1 HGB)</a:t>
            </a:r>
            <a:endParaRPr lang="en-GB" sz="2400" dirty="0"/>
          </a:p>
        </p:txBody>
      </p:sp>
      <p:sp>
        <p:nvSpPr>
          <p:cNvPr id="3" name="Rectangle 3"/>
          <p:cNvSpPr txBox="1">
            <a:spLocks noChangeArrowheads="1"/>
          </p:cNvSpPr>
          <p:nvPr/>
        </p:nvSpPr>
        <p:spPr bwMode="auto">
          <a:xfrm>
            <a:off x="307069" y="2132856"/>
            <a:ext cx="8484577" cy="4449762"/>
          </a:xfrm>
          <a:prstGeom prst="rect">
            <a:avLst/>
          </a:prstGeom>
          <a:noFill/>
          <a:ln w="9525">
            <a:noFill/>
            <a:miter lim="800000"/>
            <a:headEnd/>
            <a:tailEnd/>
          </a:ln>
        </p:spPr>
        <p:txBody>
          <a:bodyPr lIns="360000" tIns="46800" rIns="90000" bIns="46800"/>
          <a:lstStyle>
            <a:lvl1pPr marL="342900" indent="-342900" algn="l" rtl="0" eaLnBrk="0" fontAlgn="base" hangingPunct="0">
              <a:lnSpc>
                <a:spcPct val="104000"/>
              </a:lnSpc>
              <a:spcBef>
                <a:spcPct val="0"/>
              </a:spcBef>
              <a:spcAft>
                <a:spcPct val="50000"/>
              </a:spcAft>
              <a:defRPr sz="1100">
                <a:solidFill>
                  <a:schemeClr val="tx1"/>
                </a:solidFill>
                <a:latin typeface="+mn-lt"/>
                <a:ea typeface="+mn-ea"/>
                <a:cs typeface="+mn-cs"/>
              </a:defRPr>
            </a:lvl1pPr>
            <a:lvl2pPr marL="179388" indent="-17780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2pPr>
            <a:lvl3pPr marL="35560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3pPr>
            <a:lvl4pPr marL="541338" indent="-18415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4pPr>
            <a:lvl5pPr marL="71755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5pPr>
            <a:lvl6pPr marL="11747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6pPr>
            <a:lvl7pPr marL="16319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7pPr>
            <a:lvl8pPr marL="20891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8pPr>
            <a:lvl9pPr marL="25463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9pPr>
          </a:lstStyle>
          <a:p>
            <a:pPr marL="266700" lvl="1"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Herkunft: angelsächsisches System der Rechnungslegung</a:t>
            </a:r>
          </a:p>
          <a:p>
            <a:pPr marL="442912" lvl="2"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Generalnorm in einem Rechtssystem mit vielen ungeschriebenen Regeln</a:t>
            </a:r>
          </a:p>
          <a:p>
            <a:pPr marL="442912" lvl="2"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Kapitalmarktorientierung der Rechnungslegung</a:t>
            </a:r>
          </a:p>
          <a:p>
            <a:pPr marL="266700" lvl="1"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solidFill>
                  <a:schemeClr val="tx2"/>
                </a:solidFill>
              </a:rPr>
              <a:t>Verhältnis (Konflikt) zum Vorsichtsprinzip</a:t>
            </a:r>
            <a:r>
              <a:rPr lang="de-DE" sz="2000" dirty="0"/>
              <a:t>?</a:t>
            </a:r>
          </a:p>
          <a:p>
            <a:pPr marL="266700" lvl="1"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Kompromiss („unter Beachtung der </a:t>
            </a:r>
            <a:r>
              <a:rPr lang="de-DE" sz="2000" dirty="0" err="1"/>
              <a:t>GoB</a:t>
            </a:r>
            <a:r>
              <a:rPr lang="de-DE" sz="2000" dirty="0"/>
              <a:t>“)</a:t>
            </a:r>
          </a:p>
          <a:p>
            <a:pPr marL="266700" lvl="1"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Nach </a:t>
            </a:r>
            <a:r>
              <a:rPr lang="de-DE" sz="2000" dirty="0" err="1"/>
              <a:t>h.M</a:t>
            </a:r>
            <a:r>
              <a:rPr lang="de-DE" sz="2000" dirty="0"/>
              <a:t>. grundsätzlich </a:t>
            </a:r>
            <a:r>
              <a:rPr lang="de-DE" sz="2000" dirty="0">
                <a:solidFill>
                  <a:schemeClr val="tx2"/>
                </a:solidFill>
              </a:rPr>
              <a:t>kein Vorrang </a:t>
            </a:r>
            <a:r>
              <a:rPr lang="de-DE" sz="2000" dirty="0"/>
              <a:t>und keine Korrektur des </a:t>
            </a:r>
            <a:r>
              <a:rPr lang="de-DE" sz="2000" dirty="0" err="1"/>
              <a:t>GoB</a:t>
            </a:r>
            <a:r>
              <a:rPr lang="de-DE" sz="2000" dirty="0"/>
              <a:t>-konformen Jahresabschlusses aufgrund des True </a:t>
            </a:r>
            <a:r>
              <a:rPr lang="de-DE" sz="2000" dirty="0" err="1"/>
              <a:t>and</a:t>
            </a:r>
            <a:r>
              <a:rPr lang="de-DE" sz="2000" dirty="0"/>
              <a:t> Fair View Grundsatzes</a:t>
            </a:r>
          </a:p>
          <a:p>
            <a:pPr marL="266700" lvl="1"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Ggf. zusätzliche Angaben im Anhang (§ 264 Abs. 2 Satz 2 HGB)</a:t>
            </a:r>
          </a:p>
          <a:p>
            <a:pPr marL="442912" lvl="2"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endParaRPr lang="de-DE" sz="2000" dirty="0"/>
          </a:p>
          <a:p>
            <a:pPr marL="442912" lvl="2"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endParaRPr lang="de-DE" sz="2000" dirty="0"/>
          </a:p>
          <a:p>
            <a:pPr marL="628650" lvl="3"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endParaRPr lang="de-DE" sz="2000" dirty="0"/>
          </a:p>
          <a:p>
            <a:pPr marL="995362" lvl="5" indent="0">
              <a:lnSpc>
                <a:spcPct val="105000"/>
              </a:lnSpc>
              <a:spcBef>
                <a:spcPts val="200"/>
              </a:spcBef>
              <a:spcAft>
                <a:spcPts val="200"/>
              </a:spcAft>
              <a:buClr>
                <a:srgbClr val="000000"/>
              </a:buClr>
              <a:buNone/>
              <a:tabLst>
                <a:tab pos="179388" algn="l"/>
              </a:tabLst>
              <a:defRPr/>
            </a:pPr>
            <a:endParaRPr lang="de-DE" sz="1600" dirty="0"/>
          </a:p>
          <a:p>
            <a:pPr lvl="2" eaLnBrk="1" hangingPunct="1">
              <a:lnSpc>
                <a:spcPct val="100000"/>
              </a:lnSpc>
              <a:buClr>
                <a:srgbClr val="000000"/>
              </a:buClr>
              <a:defRPr/>
            </a:pPr>
            <a:endParaRPr lang="de-DE" sz="1600" kern="0" dirty="0">
              <a:solidFill>
                <a:srgbClr val="000000"/>
              </a:solidFill>
            </a:endParaRPr>
          </a:p>
        </p:txBody>
      </p:sp>
    </p:spTree>
    <p:extLst>
      <p:ext uri="{BB962C8B-B14F-4D97-AF65-F5344CB8AC3E}">
        <p14:creationId xmlns:p14="http://schemas.microsoft.com/office/powerpoint/2010/main" val="4061225082"/>
      </p:ext>
    </p:extLst>
  </p:cSld>
  <p:clrMapOvr>
    <a:overrideClrMapping bg1="lt1" tx1="dk1" bg2="lt2" tx2="dk2" accent1="accent1" accent2="accent2" accent3="accent3" accent4="accent4" accent5="accent5" accent6="accent6" hlink="hlink" folHlink="folHlink"/>
  </p:clrMapOvr>
</p:sld>
</file>

<file path=ppt/slides/slide3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de-DE" sz="2400" dirty="0"/>
              <a:t>Fortführungsgrundsatz („</a:t>
            </a:r>
            <a:r>
              <a:rPr lang="de-DE" sz="2400" dirty="0" err="1"/>
              <a:t>Going</a:t>
            </a:r>
            <a:r>
              <a:rPr lang="de-DE" sz="2400" dirty="0"/>
              <a:t> </a:t>
            </a:r>
            <a:r>
              <a:rPr lang="de-DE" sz="2400" dirty="0" err="1"/>
              <a:t>concern</a:t>
            </a:r>
            <a:r>
              <a:rPr lang="de-DE" sz="2400" dirty="0"/>
              <a:t>“)</a:t>
            </a:r>
            <a:endParaRPr lang="en-GB" sz="2400" dirty="0"/>
          </a:p>
        </p:txBody>
      </p:sp>
      <p:sp>
        <p:nvSpPr>
          <p:cNvPr id="3" name="Rectangle 3"/>
          <p:cNvSpPr txBox="1">
            <a:spLocks noChangeArrowheads="1"/>
          </p:cNvSpPr>
          <p:nvPr/>
        </p:nvSpPr>
        <p:spPr bwMode="auto">
          <a:xfrm>
            <a:off x="307069" y="2132856"/>
            <a:ext cx="8484577" cy="4449762"/>
          </a:xfrm>
          <a:prstGeom prst="rect">
            <a:avLst/>
          </a:prstGeom>
          <a:noFill/>
          <a:ln w="9525">
            <a:noFill/>
            <a:miter lim="800000"/>
            <a:headEnd/>
            <a:tailEnd/>
          </a:ln>
        </p:spPr>
        <p:txBody>
          <a:bodyPr lIns="360000" tIns="46800" rIns="90000" bIns="46800"/>
          <a:lstStyle>
            <a:lvl1pPr marL="342900" indent="-342900" algn="l" rtl="0" eaLnBrk="0" fontAlgn="base" hangingPunct="0">
              <a:lnSpc>
                <a:spcPct val="104000"/>
              </a:lnSpc>
              <a:spcBef>
                <a:spcPct val="0"/>
              </a:spcBef>
              <a:spcAft>
                <a:spcPct val="50000"/>
              </a:spcAft>
              <a:defRPr sz="1100">
                <a:solidFill>
                  <a:schemeClr val="tx1"/>
                </a:solidFill>
                <a:latin typeface="+mn-lt"/>
                <a:ea typeface="+mn-ea"/>
                <a:cs typeface="+mn-cs"/>
              </a:defRPr>
            </a:lvl1pPr>
            <a:lvl2pPr marL="179388" indent="-17780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2pPr>
            <a:lvl3pPr marL="35560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3pPr>
            <a:lvl4pPr marL="541338" indent="-18415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4pPr>
            <a:lvl5pPr marL="71755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5pPr>
            <a:lvl6pPr marL="11747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6pPr>
            <a:lvl7pPr marL="16319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7pPr>
            <a:lvl8pPr marL="20891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8pPr>
            <a:lvl9pPr marL="25463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9pPr>
          </a:lstStyle>
          <a:p>
            <a:pPr marL="266700" lvl="1"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 252 Abs. 1 Nr. 2 HGB</a:t>
            </a:r>
          </a:p>
          <a:p>
            <a:pPr marL="266700" lvl="1"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Bewertung nach den §§ 253 ff. HGB nur bei positiver handelsrechtlicher Fortführungsprognose zutreffend</a:t>
            </a:r>
          </a:p>
          <a:p>
            <a:pPr marL="266700" lvl="1"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Handelsrechtliche von insolvenzrechtliche Fortführungsprognose nicht deckungsgleich</a:t>
            </a:r>
          </a:p>
          <a:p>
            <a:pPr marL="442912" lvl="2"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i="1" dirty="0">
                <a:solidFill>
                  <a:schemeClr val="tx2"/>
                </a:solidFill>
              </a:rPr>
              <a:t>Exkurs zum Insolvenzrecht: Überschuldungsbilanzen, Insolvenzeröffnungsgründe (insb. Überschuldung)</a:t>
            </a:r>
          </a:p>
          <a:p>
            <a:pPr marL="266700" lvl="1"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Keine HGB-Bewertungsregeln vorhanden, die Bewertung für den Fall der negativen Fortführungsprognose regeln</a:t>
            </a:r>
          </a:p>
          <a:p>
            <a:pPr lvl="2" eaLnBrk="1" hangingPunct="1">
              <a:lnSpc>
                <a:spcPct val="100000"/>
              </a:lnSpc>
              <a:buClr>
                <a:srgbClr val="000000"/>
              </a:buClr>
              <a:defRPr/>
            </a:pPr>
            <a:endParaRPr lang="de-DE" sz="1600" kern="0" dirty="0">
              <a:solidFill>
                <a:srgbClr val="000000"/>
              </a:solidFill>
            </a:endParaRPr>
          </a:p>
        </p:txBody>
      </p:sp>
    </p:spTree>
    <p:extLst>
      <p:ext uri="{BB962C8B-B14F-4D97-AF65-F5344CB8AC3E}">
        <p14:creationId xmlns:p14="http://schemas.microsoft.com/office/powerpoint/2010/main" val="777893824"/>
      </p:ext>
    </p:extLst>
  </p:cSld>
  <p:clrMapOvr>
    <a:overrideClrMapping bg1="lt1" tx1="dk1" bg2="lt2" tx2="dk2" accent1="accent1" accent2="accent2" accent3="accent3" accent4="accent4" accent5="accent5" accent6="accent6" hlink="hlink" folHlink="folHlink"/>
  </p:clrMapOvr>
</p:sld>
</file>

<file path=ppt/slides/slide3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de-DE" sz="2400" dirty="0"/>
              <a:t>Weitere </a:t>
            </a:r>
            <a:r>
              <a:rPr lang="de-DE" sz="2400" dirty="0" err="1"/>
              <a:t>GoB</a:t>
            </a:r>
            <a:r>
              <a:rPr lang="de-DE" sz="2400" dirty="0"/>
              <a:t> (nicht abschließend)</a:t>
            </a:r>
            <a:endParaRPr lang="en-GB" sz="2400" dirty="0"/>
          </a:p>
        </p:txBody>
      </p:sp>
      <p:sp>
        <p:nvSpPr>
          <p:cNvPr id="3" name="Rectangle 3"/>
          <p:cNvSpPr txBox="1">
            <a:spLocks noChangeArrowheads="1"/>
          </p:cNvSpPr>
          <p:nvPr/>
        </p:nvSpPr>
        <p:spPr bwMode="auto">
          <a:xfrm>
            <a:off x="307069" y="2132856"/>
            <a:ext cx="8484577" cy="4449762"/>
          </a:xfrm>
          <a:prstGeom prst="rect">
            <a:avLst/>
          </a:prstGeom>
          <a:noFill/>
          <a:ln w="9525">
            <a:noFill/>
            <a:miter lim="800000"/>
            <a:headEnd/>
            <a:tailEnd/>
          </a:ln>
        </p:spPr>
        <p:txBody>
          <a:bodyPr lIns="360000" tIns="46800" rIns="90000" bIns="46800"/>
          <a:lstStyle>
            <a:lvl1pPr marL="342900" indent="-342900" algn="l" rtl="0" eaLnBrk="0" fontAlgn="base" hangingPunct="0">
              <a:lnSpc>
                <a:spcPct val="104000"/>
              </a:lnSpc>
              <a:spcBef>
                <a:spcPct val="0"/>
              </a:spcBef>
              <a:spcAft>
                <a:spcPct val="50000"/>
              </a:spcAft>
              <a:defRPr sz="1100">
                <a:solidFill>
                  <a:schemeClr val="tx1"/>
                </a:solidFill>
                <a:latin typeface="+mn-lt"/>
                <a:ea typeface="+mn-ea"/>
                <a:cs typeface="+mn-cs"/>
              </a:defRPr>
            </a:lvl1pPr>
            <a:lvl2pPr marL="179388" indent="-17780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2pPr>
            <a:lvl3pPr marL="35560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3pPr>
            <a:lvl4pPr marL="541338" indent="-18415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4pPr>
            <a:lvl5pPr marL="71755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5pPr>
            <a:lvl6pPr marL="11747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6pPr>
            <a:lvl7pPr marL="16319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7pPr>
            <a:lvl8pPr marL="20891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8pPr>
            <a:lvl9pPr marL="25463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9pPr>
          </a:lstStyle>
          <a:p>
            <a:pPr marL="266700" lvl="1"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solidFill>
                  <a:srgbClr val="000000"/>
                </a:solidFill>
              </a:rPr>
              <a:t>Einzelbewertung (§ 252 Abs. 1 Nr. 3 HGB)</a:t>
            </a:r>
          </a:p>
          <a:p>
            <a:pPr marL="442912" lvl="2"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solidFill>
                  <a:srgbClr val="000000"/>
                </a:solidFill>
              </a:rPr>
              <a:t>Ausfluss Vorsichtsprinzip (keine Wertkompensationen)</a:t>
            </a:r>
          </a:p>
          <a:p>
            <a:pPr marL="442912" lvl="2"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solidFill>
                  <a:srgbClr val="000000"/>
                </a:solidFill>
              </a:rPr>
              <a:t>Ausnahmen: Bewertung (§ 240 Abs. 3, Abs. 4, 256  HGB), Bewertungseinheiten (§ 254 HGB)</a:t>
            </a:r>
          </a:p>
          <a:p>
            <a:pPr marL="266700" lvl="1"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Bilanzidentität (§ 252 Abs. 1 Nr. 1 HGB)</a:t>
            </a:r>
          </a:p>
          <a:p>
            <a:pPr marL="266700" lvl="1"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Bewertungsstetigkeit (§ 252 Abs. 1 Nr. 6 HGB; insbesondere einheitliche Ausübung von Bewertungswahlrechten)</a:t>
            </a:r>
          </a:p>
          <a:p>
            <a:pPr marL="266700" lvl="1"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Vollständigkeitsprinzip (§ 246 Abs. 1 HGB)</a:t>
            </a:r>
          </a:p>
          <a:p>
            <a:pPr marL="266700" lvl="1"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Stichtagsprinzip (§ 252 Abs. 1 Nr. 3 HGB)</a:t>
            </a:r>
          </a:p>
          <a:p>
            <a:pPr marL="442912" lvl="2"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Gilt entgegen Wortlaut nicht nur für die Bewertung, sondern auch den Ansatz dem Grunde nach</a:t>
            </a:r>
          </a:p>
          <a:p>
            <a:pPr marL="442912" lvl="2"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Wertändernde vs. wertaufhellende Tatsachen</a:t>
            </a:r>
          </a:p>
          <a:p>
            <a:pPr marL="442912" lvl="2" indent="-266700" eaLnBrk="1" fontAlgn="auto" hangingPunct="1">
              <a:lnSpc>
                <a:spcPct val="105000"/>
              </a:lnSpc>
              <a:spcBef>
                <a:spcPts val="200"/>
              </a:spcBef>
              <a:spcAft>
                <a:spcPts val="200"/>
              </a:spcAft>
              <a:buClr>
                <a:srgbClr val="000000"/>
              </a:buClr>
              <a:buFont typeface="Arial" panose="020B0604020202020204" pitchFamily="34" charset="0"/>
              <a:buChar char="&gt;"/>
              <a:tabLst>
                <a:tab pos="179388" algn="l"/>
              </a:tabLst>
              <a:defRPr/>
            </a:pPr>
            <a:endParaRPr lang="de-DE" sz="2000" dirty="0"/>
          </a:p>
          <a:p>
            <a:pPr lvl="2" eaLnBrk="1" hangingPunct="1">
              <a:lnSpc>
                <a:spcPct val="100000"/>
              </a:lnSpc>
              <a:buClr>
                <a:srgbClr val="000000"/>
              </a:buClr>
              <a:defRPr/>
            </a:pPr>
            <a:endParaRPr lang="de-DE" sz="1600" kern="0" dirty="0">
              <a:solidFill>
                <a:srgbClr val="000000"/>
              </a:solidFill>
            </a:endParaRPr>
          </a:p>
        </p:txBody>
      </p:sp>
    </p:spTree>
    <p:extLst>
      <p:ext uri="{BB962C8B-B14F-4D97-AF65-F5344CB8AC3E}">
        <p14:creationId xmlns:p14="http://schemas.microsoft.com/office/powerpoint/2010/main" val="1707772052"/>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de-DE" sz="2400" dirty="0"/>
              <a:t>Wiederholung der ersten Veranstaltung</a:t>
            </a:r>
            <a:endParaRPr lang="en-GB" sz="2400" dirty="0"/>
          </a:p>
        </p:txBody>
      </p:sp>
      <p:sp>
        <p:nvSpPr>
          <p:cNvPr id="3" name="Rectangle 3"/>
          <p:cNvSpPr txBox="1">
            <a:spLocks noChangeArrowheads="1"/>
          </p:cNvSpPr>
          <p:nvPr/>
        </p:nvSpPr>
        <p:spPr bwMode="auto">
          <a:xfrm>
            <a:off x="309600" y="2109600"/>
            <a:ext cx="8484577" cy="4449762"/>
          </a:xfrm>
          <a:prstGeom prst="rect">
            <a:avLst/>
          </a:prstGeom>
          <a:noFill/>
          <a:ln w="9525">
            <a:noFill/>
            <a:miter lim="800000"/>
            <a:headEnd/>
            <a:tailEnd/>
          </a:ln>
        </p:spPr>
        <p:txBody>
          <a:bodyPr lIns="360000" tIns="46800" rIns="90000" bIns="46800"/>
          <a:lstStyle>
            <a:lvl1pPr marL="342900" indent="-342900" algn="l" rtl="0" eaLnBrk="0" fontAlgn="base" hangingPunct="0">
              <a:lnSpc>
                <a:spcPct val="104000"/>
              </a:lnSpc>
              <a:spcBef>
                <a:spcPct val="0"/>
              </a:spcBef>
              <a:spcAft>
                <a:spcPct val="50000"/>
              </a:spcAft>
              <a:defRPr sz="1100">
                <a:solidFill>
                  <a:schemeClr val="tx1"/>
                </a:solidFill>
                <a:latin typeface="+mn-lt"/>
                <a:ea typeface="+mn-ea"/>
                <a:cs typeface="+mn-cs"/>
              </a:defRPr>
            </a:lvl1pPr>
            <a:lvl2pPr marL="179388" indent="-17780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2pPr>
            <a:lvl3pPr marL="35560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3pPr>
            <a:lvl4pPr marL="541338" indent="-18415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4pPr>
            <a:lvl5pPr marL="71755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5pPr>
            <a:lvl6pPr marL="11747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6pPr>
            <a:lvl7pPr marL="16319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7pPr>
            <a:lvl8pPr marL="20891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8pPr>
            <a:lvl9pPr marL="25463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9pPr>
          </a:lstStyle>
          <a:p>
            <a:pPr marL="266700" lvl="1"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i="1" dirty="0">
                <a:solidFill>
                  <a:schemeClr val="tx2"/>
                </a:solidFill>
              </a:rPr>
              <a:t>Wozu ist die Unterscheidung zwischen Anlage- und Umlaufvermögen wichtig?</a:t>
            </a:r>
          </a:p>
          <a:p>
            <a:pPr marL="442912" lvl="2"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Insbesondere für die Bewertung (vgl. § 253 HGB: planmäßige Abschreibungen nur beim Anlagevermögen; strenges Niederstwertprinzip im Umlaufvermögen vs. gemildertes Niederstwertprinzip im Anlagevermögen)</a:t>
            </a:r>
          </a:p>
          <a:p>
            <a:pPr marL="266700" lvl="1"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i="1" dirty="0">
                <a:solidFill>
                  <a:schemeClr val="tx2"/>
                </a:solidFill>
              </a:rPr>
              <a:t>Was ist der Unterschied zwischen Rückstellungen und Rücklagen?</a:t>
            </a:r>
          </a:p>
          <a:p>
            <a:pPr marL="442912" lvl="2"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Rückstellungen sind dem Grunde oder der Höhe nach ungewisse Verbindlichkeiten, die aber hinreichend wahrscheinlich sind. Es handelt sich um Fremdkapital. Rücklagen (z.B. Gewinnrücklagen, Kapitalrücklagen) sind Eigenkapital.</a:t>
            </a:r>
          </a:p>
          <a:p>
            <a:pPr marL="266700" lvl="1"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i="1" dirty="0">
                <a:solidFill>
                  <a:schemeClr val="tx2"/>
                </a:solidFill>
              </a:rPr>
              <a:t>Was ist das Eigenkapital?</a:t>
            </a:r>
          </a:p>
          <a:p>
            <a:pPr marL="442912" lvl="2"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Differenz aus Vermögen und Schulden (Residualgröße).</a:t>
            </a:r>
          </a:p>
          <a:p>
            <a:pPr lvl="2" eaLnBrk="1" hangingPunct="1">
              <a:lnSpc>
                <a:spcPct val="100000"/>
              </a:lnSpc>
              <a:buClr>
                <a:srgbClr val="000000"/>
              </a:buClr>
              <a:defRPr/>
            </a:pPr>
            <a:endParaRPr lang="de-DE" sz="1600" kern="0" dirty="0">
              <a:solidFill>
                <a:srgbClr val="000000"/>
              </a:solidFill>
            </a:endParaRPr>
          </a:p>
        </p:txBody>
      </p:sp>
    </p:spTree>
    <p:extLst>
      <p:ext uri="{BB962C8B-B14F-4D97-AF65-F5344CB8AC3E}">
        <p14:creationId xmlns:p14="http://schemas.microsoft.com/office/powerpoint/2010/main" val="3073403713"/>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de-DE" sz="2400" dirty="0"/>
              <a:t>Wiederholung der ersten Veranstaltung</a:t>
            </a:r>
            <a:endParaRPr lang="en-GB" sz="2400" dirty="0"/>
          </a:p>
        </p:txBody>
      </p:sp>
      <p:sp>
        <p:nvSpPr>
          <p:cNvPr id="3" name="Rectangle 3"/>
          <p:cNvSpPr txBox="1">
            <a:spLocks noChangeArrowheads="1"/>
          </p:cNvSpPr>
          <p:nvPr/>
        </p:nvSpPr>
        <p:spPr bwMode="auto">
          <a:xfrm>
            <a:off x="309600" y="2109600"/>
            <a:ext cx="8484577" cy="4449762"/>
          </a:xfrm>
          <a:prstGeom prst="rect">
            <a:avLst/>
          </a:prstGeom>
          <a:noFill/>
          <a:ln w="9525">
            <a:noFill/>
            <a:miter lim="800000"/>
            <a:headEnd/>
            <a:tailEnd/>
          </a:ln>
        </p:spPr>
        <p:txBody>
          <a:bodyPr lIns="360000" tIns="46800" rIns="90000" bIns="46800"/>
          <a:lstStyle>
            <a:lvl1pPr marL="342900" indent="-342900" algn="l" rtl="0" eaLnBrk="0" fontAlgn="base" hangingPunct="0">
              <a:lnSpc>
                <a:spcPct val="104000"/>
              </a:lnSpc>
              <a:spcBef>
                <a:spcPct val="0"/>
              </a:spcBef>
              <a:spcAft>
                <a:spcPct val="50000"/>
              </a:spcAft>
              <a:defRPr sz="1100">
                <a:solidFill>
                  <a:schemeClr val="tx1"/>
                </a:solidFill>
                <a:latin typeface="+mn-lt"/>
                <a:ea typeface="+mn-ea"/>
                <a:cs typeface="+mn-cs"/>
              </a:defRPr>
            </a:lvl1pPr>
            <a:lvl2pPr marL="179388" indent="-17780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2pPr>
            <a:lvl3pPr marL="35560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3pPr>
            <a:lvl4pPr marL="541338" indent="-18415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4pPr>
            <a:lvl5pPr marL="71755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5pPr>
            <a:lvl6pPr marL="11747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6pPr>
            <a:lvl7pPr marL="16319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7pPr>
            <a:lvl8pPr marL="20891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8pPr>
            <a:lvl9pPr marL="25463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9pPr>
          </a:lstStyle>
          <a:p>
            <a:pPr marL="266700" lvl="1"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i="1" dirty="0">
                <a:solidFill>
                  <a:schemeClr val="tx2"/>
                </a:solidFill>
              </a:rPr>
              <a:t>Was sind erfolgsneutrale Geschäftsvorfälle? Welche gibt es?</a:t>
            </a:r>
          </a:p>
          <a:p>
            <a:pPr marL="442912" lvl="2"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Keine Veränderung des Eigenkapitals. </a:t>
            </a:r>
          </a:p>
          <a:p>
            <a:pPr marL="442912" lvl="2"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Aktivtausch, Passivtausch, Aktiv/Passiv-Mehrung (Bilanzverlängerung), Aktiv/Passiv-Minderung (Bilanzverkürzung)</a:t>
            </a:r>
          </a:p>
          <a:p>
            <a:pPr marL="266700" lvl="1"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i="1" dirty="0">
                <a:solidFill>
                  <a:schemeClr val="tx2"/>
                </a:solidFill>
              </a:rPr>
              <a:t>Wie sind Buchungssätze aufgebaut?</a:t>
            </a:r>
          </a:p>
          <a:p>
            <a:pPr marL="442912" lvl="2"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(Per) Soll an Haben.</a:t>
            </a:r>
          </a:p>
          <a:p>
            <a:pPr marL="266700" lvl="1"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i="1" dirty="0">
                <a:solidFill>
                  <a:schemeClr val="tx2"/>
                </a:solidFill>
              </a:rPr>
              <a:t>In welchen Büchern werden Buchungen vorgenommen?</a:t>
            </a:r>
          </a:p>
          <a:p>
            <a:pPr marL="442912" lvl="2"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Grundbuch (Buchungssätze), Hauptbuch (Konten)</a:t>
            </a:r>
          </a:p>
          <a:p>
            <a:pPr marL="266700" lvl="1"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i="1" dirty="0">
                <a:solidFill>
                  <a:schemeClr val="tx2"/>
                </a:solidFill>
              </a:rPr>
              <a:t>Welche erfolgswirksamen Geschäftsvorfälle gibt es?</a:t>
            </a:r>
          </a:p>
          <a:p>
            <a:pPr marL="442912" lvl="2"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Aufwand, Ertrag</a:t>
            </a:r>
          </a:p>
          <a:p>
            <a:pPr marL="266700" lvl="1"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i="1" dirty="0">
                <a:solidFill>
                  <a:schemeClr val="tx2"/>
                </a:solidFill>
              </a:rPr>
              <a:t>Welche Arten von Konten gibt es?</a:t>
            </a:r>
          </a:p>
          <a:p>
            <a:pPr marL="442912" lvl="2"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Bestandskonten, Erfolgskonten</a:t>
            </a:r>
          </a:p>
          <a:p>
            <a:pPr lvl="2" eaLnBrk="1" hangingPunct="1">
              <a:lnSpc>
                <a:spcPct val="100000"/>
              </a:lnSpc>
              <a:buClr>
                <a:srgbClr val="000000"/>
              </a:buClr>
              <a:defRPr/>
            </a:pPr>
            <a:endParaRPr lang="de-DE" sz="1600" kern="0" dirty="0">
              <a:solidFill>
                <a:srgbClr val="000000"/>
              </a:solidFill>
            </a:endParaRPr>
          </a:p>
        </p:txBody>
      </p:sp>
    </p:spTree>
    <p:extLst>
      <p:ext uri="{BB962C8B-B14F-4D97-AF65-F5344CB8AC3E}">
        <p14:creationId xmlns:p14="http://schemas.microsoft.com/office/powerpoint/2010/main" val="2718028697"/>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de-DE" sz="2400" dirty="0"/>
              <a:t>Wiederholung der ersten Veranstaltung</a:t>
            </a:r>
            <a:endParaRPr lang="en-GB" sz="2400" dirty="0"/>
          </a:p>
        </p:txBody>
      </p:sp>
      <p:sp>
        <p:nvSpPr>
          <p:cNvPr id="3" name="Rectangle 3"/>
          <p:cNvSpPr txBox="1">
            <a:spLocks noChangeArrowheads="1"/>
          </p:cNvSpPr>
          <p:nvPr/>
        </p:nvSpPr>
        <p:spPr bwMode="auto">
          <a:xfrm>
            <a:off x="309600" y="2109600"/>
            <a:ext cx="8484577" cy="4449762"/>
          </a:xfrm>
          <a:prstGeom prst="rect">
            <a:avLst/>
          </a:prstGeom>
          <a:noFill/>
          <a:ln w="9525">
            <a:noFill/>
            <a:miter lim="800000"/>
            <a:headEnd/>
            <a:tailEnd/>
          </a:ln>
        </p:spPr>
        <p:txBody>
          <a:bodyPr lIns="360000" tIns="46800" rIns="90000" bIns="46800"/>
          <a:lstStyle>
            <a:lvl1pPr marL="342900" indent="-342900" algn="l" rtl="0" eaLnBrk="0" fontAlgn="base" hangingPunct="0">
              <a:lnSpc>
                <a:spcPct val="104000"/>
              </a:lnSpc>
              <a:spcBef>
                <a:spcPct val="0"/>
              </a:spcBef>
              <a:spcAft>
                <a:spcPct val="50000"/>
              </a:spcAft>
              <a:defRPr sz="1100">
                <a:solidFill>
                  <a:schemeClr val="tx1"/>
                </a:solidFill>
                <a:latin typeface="+mn-lt"/>
                <a:ea typeface="+mn-ea"/>
                <a:cs typeface="+mn-cs"/>
              </a:defRPr>
            </a:lvl1pPr>
            <a:lvl2pPr marL="179388" indent="-17780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2pPr>
            <a:lvl3pPr marL="35560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3pPr>
            <a:lvl4pPr marL="541338" indent="-18415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4pPr>
            <a:lvl5pPr marL="71755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5pPr>
            <a:lvl6pPr marL="11747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6pPr>
            <a:lvl7pPr marL="16319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7pPr>
            <a:lvl8pPr marL="20891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8pPr>
            <a:lvl9pPr marL="25463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9pPr>
          </a:lstStyle>
          <a:p>
            <a:pPr marL="266700" lvl="1"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i="1" dirty="0">
                <a:solidFill>
                  <a:schemeClr val="tx2"/>
                </a:solidFill>
              </a:rPr>
              <a:t>Wo bzw. wie werden die Anfangsbestände von Aktiv- bzw. Passivkonten gebucht?</a:t>
            </a:r>
          </a:p>
          <a:p>
            <a:pPr marL="442912" lvl="2"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Aktivkonten: Soll (Per Bestandskonto an EBK)</a:t>
            </a:r>
          </a:p>
          <a:p>
            <a:pPr marL="442912" lvl="2"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Passivkonten: Haben (Per EBK an Bestandskonto)</a:t>
            </a:r>
          </a:p>
          <a:p>
            <a:pPr marL="266700" lvl="1"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i="1" dirty="0">
                <a:solidFill>
                  <a:schemeClr val="tx2"/>
                </a:solidFill>
              </a:rPr>
              <a:t>Über welches Konto werden die Erfolgskonten abgeschlossen?</a:t>
            </a:r>
          </a:p>
          <a:p>
            <a:pPr marL="442912" lvl="2"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GuV-Konto.</a:t>
            </a:r>
          </a:p>
          <a:p>
            <a:pPr marL="266700" lvl="1"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i="1" dirty="0">
                <a:solidFill>
                  <a:schemeClr val="tx2"/>
                </a:solidFill>
              </a:rPr>
              <a:t>Über welches Konto wird das GuV-Konto abgeschlossen?</a:t>
            </a:r>
          </a:p>
          <a:p>
            <a:pPr marL="442912" lvl="2"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Eigenkapitalbestandskonto.</a:t>
            </a:r>
          </a:p>
          <a:p>
            <a:pPr marL="266700" lvl="1"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i="1" dirty="0">
                <a:solidFill>
                  <a:schemeClr val="tx2"/>
                </a:solidFill>
              </a:rPr>
              <a:t>Was ist ein schwebendes Geschäft? Wie wird es bilanziert?</a:t>
            </a:r>
          </a:p>
          <a:p>
            <a:pPr marL="442912" lvl="2"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Gegenseitig auf Leistungsaustausch gerichteter Vertrag, der hinsichtlich der Sach- oder Dienstleistungspflicht (d.h. der vertragscharakteristischen Leistung) noch nicht voll erfüllt ist.</a:t>
            </a:r>
          </a:p>
          <a:p>
            <a:pPr marL="442912" lvl="2" indent="-266700">
              <a:lnSpc>
                <a:spcPct val="105000"/>
              </a:lnSpc>
              <a:spcBef>
                <a:spcPts val="200"/>
              </a:spcBef>
              <a:spcAft>
                <a:spcPts val="200"/>
              </a:spcAft>
              <a:buClr>
                <a:srgbClr val="000000"/>
              </a:buClr>
              <a:buFont typeface="Arial" panose="020B0604020202020204" pitchFamily="34" charset="0"/>
              <a:buChar char="&gt;"/>
              <a:tabLst>
                <a:tab pos="179388" algn="l"/>
              </a:tabLst>
              <a:defRPr/>
            </a:pPr>
            <a:endParaRPr lang="de-DE" sz="2000" dirty="0"/>
          </a:p>
          <a:p>
            <a:pPr marL="266700" lvl="1" indent="-266700">
              <a:lnSpc>
                <a:spcPct val="105000"/>
              </a:lnSpc>
              <a:spcBef>
                <a:spcPts val="200"/>
              </a:spcBef>
              <a:spcAft>
                <a:spcPts val="200"/>
              </a:spcAft>
              <a:buClr>
                <a:srgbClr val="000000"/>
              </a:buClr>
              <a:buFont typeface="Arial" panose="020B0604020202020204" pitchFamily="34" charset="0"/>
              <a:buChar char="&gt;"/>
              <a:tabLst>
                <a:tab pos="179388" algn="l"/>
              </a:tabLst>
              <a:defRPr/>
            </a:pPr>
            <a:endParaRPr lang="de-DE" sz="2000" dirty="0"/>
          </a:p>
          <a:p>
            <a:pPr marL="1262062" lvl="5" indent="-266700">
              <a:lnSpc>
                <a:spcPct val="105000"/>
              </a:lnSpc>
              <a:spcBef>
                <a:spcPts val="200"/>
              </a:spcBef>
              <a:spcAft>
                <a:spcPts val="200"/>
              </a:spcAft>
              <a:buClr>
                <a:srgbClr val="000000"/>
              </a:buClr>
              <a:buFont typeface="Arial" panose="020B0604020202020204" pitchFamily="34" charset="0"/>
              <a:buChar char="&gt;"/>
              <a:tabLst>
                <a:tab pos="179388" algn="l"/>
              </a:tabLst>
              <a:defRPr/>
            </a:pPr>
            <a:endParaRPr lang="de-DE" sz="1600" dirty="0"/>
          </a:p>
          <a:p>
            <a:pPr lvl="2" eaLnBrk="1" hangingPunct="1">
              <a:lnSpc>
                <a:spcPct val="100000"/>
              </a:lnSpc>
              <a:buClr>
                <a:srgbClr val="000000"/>
              </a:buClr>
              <a:defRPr/>
            </a:pPr>
            <a:endParaRPr lang="de-DE" sz="1600" kern="0" dirty="0">
              <a:solidFill>
                <a:srgbClr val="000000"/>
              </a:solidFill>
            </a:endParaRPr>
          </a:p>
        </p:txBody>
      </p:sp>
    </p:spTree>
    <p:extLst>
      <p:ext uri="{BB962C8B-B14F-4D97-AF65-F5344CB8AC3E}">
        <p14:creationId xmlns:p14="http://schemas.microsoft.com/office/powerpoint/2010/main" val="1983757761"/>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de-DE" sz="2400" dirty="0"/>
              <a:t>Wiederholung der ersten Veranstaltung</a:t>
            </a:r>
            <a:endParaRPr lang="en-GB" sz="2400" dirty="0"/>
          </a:p>
        </p:txBody>
      </p:sp>
      <p:sp>
        <p:nvSpPr>
          <p:cNvPr id="3" name="Rectangle 3"/>
          <p:cNvSpPr txBox="1">
            <a:spLocks noChangeArrowheads="1"/>
          </p:cNvSpPr>
          <p:nvPr/>
        </p:nvSpPr>
        <p:spPr bwMode="auto">
          <a:xfrm>
            <a:off x="309600" y="2109600"/>
            <a:ext cx="8484577" cy="4449762"/>
          </a:xfrm>
          <a:prstGeom prst="rect">
            <a:avLst/>
          </a:prstGeom>
          <a:noFill/>
          <a:ln w="9525">
            <a:noFill/>
            <a:miter lim="800000"/>
            <a:headEnd/>
            <a:tailEnd/>
          </a:ln>
        </p:spPr>
        <p:txBody>
          <a:bodyPr lIns="360000" tIns="46800" rIns="90000" bIns="46800"/>
          <a:lstStyle>
            <a:lvl1pPr marL="342900" indent="-342900" algn="l" rtl="0" eaLnBrk="0" fontAlgn="base" hangingPunct="0">
              <a:lnSpc>
                <a:spcPct val="104000"/>
              </a:lnSpc>
              <a:spcBef>
                <a:spcPct val="0"/>
              </a:spcBef>
              <a:spcAft>
                <a:spcPct val="50000"/>
              </a:spcAft>
              <a:defRPr sz="1100">
                <a:solidFill>
                  <a:schemeClr val="tx1"/>
                </a:solidFill>
                <a:latin typeface="+mn-lt"/>
                <a:ea typeface="+mn-ea"/>
                <a:cs typeface="+mn-cs"/>
              </a:defRPr>
            </a:lvl1pPr>
            <a:lvl2pPr marL="179388" indent="-17780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2pPr>
            <a:lvl3pPr marL="35560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3pPr>
            <a:lvl4pPr marL="541338" indent="-18415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4pPr>
            <a:lvl5pPr marL="71755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5pPr>
            <a:lvl6pPr marL="11747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6pPr>
            <a:lvl7pPr marL="16319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7pPr>
            <a:lvl8pPr marL="20891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8pPr>
            <a:lvl9pPr marL="25463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9pPr>
          </a:lstStyle>
          <a:p>
            <a:pPr marL="266700" lvl="1"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i="1" dirty="0">
                <a:solidFill>
                  <a:schemeClr val="tx2"/>
                </a:solidFill>
              </a:rPr>
              <a:t>Warum heißt es eigentlich doppelte Buchführung (Doppik)?</a:t>
            </a:r>
          </a:p>
          <a:p>
            <a:pPr marL="442912" lvl="2"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Doppelte Auswirkung aller Geschäftsvorfälle (Soll und Haben)</a:t>
            </a:r>
          </a:p>
          <a:p>
            <a:pPr marL="442912" lvl="2"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Doppelte Erfolgsermittlung (Bilanz, GuV)</a:t>
            </a:r>
          </a:p>
          <a:p>
            <a:pPr marL="442912" lvl="2"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Doppelte Erfassung aller Geschäftsvorfälle (Grund- und Hauptbuch)</a:t>
            </a:r>
          </a:p>
          <a:p>
            <a:pPr marL="266700" lvl="1" indent="-266700">
              <a:lnSpc>
                <a:spcPct val="105000"/>
              </a:lnSpc>
              <a:spcBef>
                <a:spcPts val="200"/>
              </a:spcBef>
              <a:spcAft>
                <a:spcPts val="200"/>
              </a:spcAft>
              <a:buClr>
                <a:srgbClr val="000000"/>
              </a:buClr>
              <a:buFont typeface="Arial" panose="020B0604020202020204" pitchFamily="34" charset="0"/>
              <a:buChar char="&gt;"/>
              <a:tabLst>
                <a:tab pos="179388" algn="l"/>
              </a:tabLst>
              <a:defRPr/>
            </a:pPr>
            <a:endParaRPr lang="de-DE" sz="2000" dirty="0"/>
          </a:p>
          <a:p>
            <a:pPr marL="1262062" lvl="5" indent="-266700">
              <a:lnSpc>
                <a:spcPct val="105000"/>
              </a:lnSpc>
              <a:spcBef>
                <a:spcPts val="200"/>
              </a:spcBef>
              <a:spcAft>
                <a:spcPts val="200"/>
              </a:spcAft>
              <a:buClr>
                <a:srgbClr val="000000"/>
              </a:buClr>
              <a:buFont typeface="Arial" panose="020B0604020202020204" pitchFamily="34" charset="0"/>
              <a:buChar char="&gt;"/>
              <a:tabLst>
                <a:tab pos="179388" algn="l"/>
              </a:tabLst>
              <a:defRPr/>
            </a:pPr>
            <a:endParaRPr lang="de-DE" sz="1600" dirty="0"/>
          </a:p>
          <a:p>
            <a:pPr lvl="2" eaLnBrk="1" hangingPunct="1">
              <a:lnSpc>
                <a:spcPct val="100000"/>
              </a:lnSpc>
              <a:buClr>
                <a:srgbClr val="000000"/>
              </a:buClr>
              <a:defRPr/>
            </a:pPr>
            <a:endParaRPr lang="de-DE" sz="1600" kern="0" dirty="0">
              <a:solidFill>
                <a:srgbClr val="000000"/>
              </a:solidFill>
            </a:endParaRPr>
          </a:p>
        </p:txBody>
      </p:sp>
    </p:spTree>
    <p:extLst>
      <p:ext uri="{BB962C8B-B14F-4D97-AF65-F5344CB8AC3E}">
        <p14:creationId xmlns:p14="http://schemas.microsoft.com/office/powerpoint/2010/main" val="555275710"/>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310617" y="906463"/>
            <a:ext cx="8496300" cy="53594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dirty="0">
              <a:solidFill>
                <a:schemeClr val="bg1"/>
              </a:solidFill>
            </a:endParaRPr>
          </a:p>
        </p:txBody>
      </p:sp>
      <p:sp>
        <p:nvSpPr>
          <p:cNvPr id="6" name="Title 5"/>
          <p:cNvSpPr>
            <a:spLocks noGrp="1"/>
          </p:cNvSpPr>
          <p:nvPr>
            <p:ph type="title"/>
          </p:nvPr>
        </p:nvSpPr>
        <p:spPr/>
        <p:txBody>
          <a:bodyPr>
            <a:normAutofit/>
          </a:bodyPr>
          <a:lstStyle/>
          <a:p>
            <a:r>
              <a:rPr lang="de-DE" dirty="0">
                <a:solidFill>
                  <a:schemeClr val="bg1"/>
                </a:solidFill>
                <a:ea typeface="Gulim" pitchFamily="34" charset="-127"/>
              </a:rPr>
              <a:t>Rechtsgrundlagen</a:t>
            </a:r>
            <a:endParaRPr lang="de-DE" dirty="0"/>
          </a:p>
        </p:txBody>
      </p:sp>
    </p:spTree>
    <p:extLst>
      <p:ext uri="{BB962C8B-B14F-4D97-AF65-F5344CB8AC3E}">
        <p14:creationId xmlns:p14="http://schemas.microsoft.com/office/powerpoint/2010/main" val="3224478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de-DE" sz="2400" dirty="0"/>
              <a:t>Bilanzrecht - Rechtsgrundlagen</a:t>
            </a:r>
            <a:endParaRPr lang="en-GB" sz="2400" dirty="0"/>
          </a:p>
        </p:txBody>
      </p:sp>
      <p:sp>
        <p:nvSpPr>
          <p:cNvPr id="3" name="Rectangle 3"/>
          <p:cNvSpPr txBox="1">
            <a:spLocks noChangeArrowheads="1"/>
          </p:cNvSpPr>
          <p:nvPr/>
        </p:nvSpPr>
        <p:spPr bwMode="auto">
          <a:xfrm>
            <a:off x="309600" y="2109600"/>
            <a:ext cx="8484577" cy="4449762"/>
          </a:xfrm>
          <a:prstGeom prst="rect">
            <a:avLst/>
          </a:prstGeom>
          <a:noFill/>
          <a:ln w="9525">
            <a:noFill/>
            <a:miter lim="800000"/>
            <a:headEnd/>
            <a:tailEnd/>
          </a:ln>
        </p:spPr>
        <p:txBody>
          <a:bodyPr lIns="360000" tIns="46800" rIns="90000" bIns="46800"/>
          <a:lstStyle>
            <a:lvl1pPr marL="342900" indent="-342900" algn="l" rtl="0" eaLnBrk="0" fontAlgn="base" hangingPunct="0">
              <a:lnSpc>
                <a:spcPct val="104000"/>
              </a:lnSpc>
              <a:spcBef>
                <a:spcPct val="0"/>
              </a:spcBef>
              <a:spcAft>
                <a:spcPct val="50000"/>
              </a:spcAft>
              <a:defRPr sz="1100">
                <a:solidFill>
                  <a:schemeClr val="tx1"/>
                </a:solidFill>
                <a:latin typeface="+mn-lt"/>
                <a:ea typeface="+mn-ea"/>
                <a:cs typeface="+mn-cs"/>
              </a:defRPr>
            </a:lvl1pPr>
            <a:lvl2pPr marL="179388" indent="-17780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2pPr>
            <a:lvl3pPr marL="35560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3pPr>
            <a:lvl4pPr marL="541338" indent="-184150"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4pPr>
            <a:lvl5pPr marL="717550" indent="-174625" algn="l" rtl="0" eaLnBrk="0" fontAlgn="base" hangingPunct="0">
              <a:lnSpc>
                <a:spcPct val="104000"/>
              </a:lnSpc>
              <a:spcBef>
                <a:spcPct val="0"/>
              </a:spcBef>
              <a:spcAft>
                <a:spcPct val="50000"/>
              </a:spcAft>
              <a:buClr>
                <a:schemeClr val="tx1"/>
              </a:buClr>
              <a:buFont typeface="TradeGothic"/>
              <a:buChar char="&gt;"/>
              <a:defRPr sz="1100">
                <a:solidFill>
                  <a:schemeClr val="tx1"/>
                </a:solidFill>
                <a:latin typeface="+mn-lt"/>
                <a:cs typeface="+mn-cs"/>
              </a:defRPr>
            </a:lvl5pPr>
            <a:lvl6pPr marL="11747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6pPr>
            <a:lvl7pPr marL="16319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7pPr>
            <a:lvl8pPr marL="20891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8pPr>
            <a:lvl9pPr marL="2546350" indent="-174625" algn="l" rtl="0" fontAlgn="base">
              <a:lnSpc>
                <a:spcPct val="104000"/>
              </a:lnSpc>
              <a:spcBef>
                <a:spcPct val="0"/>
              </a:spcBef>
              <a:spcAft>
                <a:spcPct val="50000"/>
              </a:spcAft>
              <a:buClr>
                <a:schemeClr val="tx1"/>
              </a:buClr>
              <a:buFont typeface="TradeGothic" pitchFamily="2" charset="0"/>
              <a:buChar char="&gt;"/>
              <a:defRPr sz="1100">
                <a:solidFill>
                  <a:schemeClr val="tx1"/>
                </a:solidFill>
                <a:latin typeface="+mn-lt"/>
                <a:cs typeface="+mn-cs"/>
              </a:defRPr>
            </a:lvl9pPr>
          </a:lstStyle>
          <a:p>
            <a:pPr marL="266700" lvl="1"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Traditionell ist mit dem Begriff des Bilanzrechts in Deutschland das Recht der Handelsbücher, mithin das Dritte Buch des HGB, gemeint. </a:t>
            </a:r>
            <a:r>
              <a:rPr lang="de-DE" sz="2000" i="1" dirty="0">
                <a:solidFill>
                  <a:schemeClr val="tx2"/>
                </a:solidFill>
              </a:rPr>
              <a:t>Es geht also in erster Linie um die §§ 238 ff. HGB (bis § 342a HGB).</a:t>
            </a:r>
          </a:p>
          <a:p>
            <a:pPr marL="266700" lvl="1"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Bedeutung des </a:t>
            </a:r>
            <a:r>
              <a:rPr lang="de-DE" sz="2000" dirty="0">
                <a:solidFill>
                  <a:schemeClr val="tx2"/>
                </a:solidFill>
              </a:rPr>
              <a:t>Europarechts</a:t>
            </a:r>
            <a:r>
              <a:rPr lang="de-DE" sz="2000" dirty="0"/>
              <a:t>:</a:t>
            </a:r>
          </a:p>
          <a:p>
            <a:pPr marL="442912" lvl="2"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Handelsbilanzrecht ist in weiten Teilen umgesetztes Europarecht</a:t>
            </a:r>
          </a:p>
          <a:p>
            <a:pPr marL="442912" lvl="2"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Richtlinie als maßgebliches Auslegungskriterium; ggf. Vorabentscheidungsverfahren des EuGH</a:t>
            </a:r>
          </a:p>
          <a:p>
            <a:pPr marL="266700" lvl="1"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Bedeutung der </a:t>
            </a:r>
            <a:r>
              <a:rPr lang="de-DE" sz="2000" dirty="0">
                <a:solidFill>
                  <a:schemeClr val="tx2"/>
                </a:solidFill>
              </a:rPr>
              <a:t>BFH-Rechtsprechung</a:t>
            </a:r>
            <a:r>
              <a:rPr lang="de-DE" sz="2000" dirty="0"/>
              <a:t>:</a:t>
            </a:r>
          </a:p>
          <a:p>
            <a:pPr marL="442912" lvl="2"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err="1"/>
              <a:t>Maßgeblichkeitsgrundsatz</a:t>
            </a:r>
            <a:r>
              <a:rPr lang="de-DE" sz="2000" dirty="0"/>
              <a:t> (§ 5 Abs. 1 EStG): Handelsbilanzrecht als Vorfrage des Steuerbilanzrechts</a:t>
            </a:r>
          </a:p>
          <a:p>
            <a:pPr marL="442912" lvl="2" indent="-266700">
              <a:lnSpc>
                <a:spcPct val="105000"/>
              </a:lnSpc>
              <a:spcBef>
                <a:spcPts val="200"/>
              </a:spcBef>
              <a:spcAft>
                <a:spcPts val="200"/>
              </a:spcAft>
              <a:buClr>
                <a:srgbClr val="000000"/>
              </a:buClr>
              <a:buFont typeface="Arial" panose="020B0604020202020204" pitchFamily="34" charset="0"/>
              <a:buChar char="&gt;"/>
              <a:tabLst>
                <a:tab pos="179388" algn="l"/>
              </a:tabLst>
              <a:defRPr/>
            </a:pPr>
            <a:r>
              <a:rPr lang="de-DE" sz="2000" dirty="0"/>
              <a:t>Nur wenige BGH-Entscheidungen zum Bilanzrecht</a:t>
            </a:r>
          </a:p>
          <a:p>
            <a:pPr marL="176212" lvl="2" indent="0">
              <a:lnSpc>
                <a:spcPct val="105000"/>
              </a:lnSpc>
              <a:spcBef>
                <a:spcPts val="200"/>
              </a:spcBef>
              <a:spcAft>
                <a:spcPts val="200"/>
              </a:spcAft>
              <a:buClr>
                <a:srgbClr val="000000"/>
              </a:buClr>
              <a:buNone/>
              <a:tabLst>
                <a:tab pos="179388" algn="l"/>
              </a:tabLst>
              <a:defRPr/>
            </a:pPr>
            <a:endParaRPr lang="de-DE" sz="2000" dirty="0"/>
          </a:p>
          <a:p>
            <a:pPr marL="1262062" lvl="5" indent="-266700">
              <a:lnSpc>
                <a:spcPct val="105000"/>
              </a:lnSpc>
              <a:spcBef>
                <a:spcPts val="200"/>
              </a:spcBef>
              <a:spcAft>
                <a:spcPts val="200"/>
              </a:spcAft>
              <a:buClr>
                <a:srgbClr val="000000"/>
              </a:buClr>
              <a:buFont typeface="Arial" panose="020B0604020202020204" pitchFamily="34" charset="0"/>
              <a:buChar char="&gt;"/>
              <a:tabLst>
                <a:tab pos="179388" algn="l"/>
              </a:tabLst>
              <a:defRPr/>
            </a:pPr>
            <a:endParaRPr lang="de-DE" sz="1600" dirty="0"/>
          </a:p>
          <a:p>
            <a:pPr lvl="2" eaLnBrk="1" hangingPunct="1">
              <a:lnSpc>
                <a:spcPct val="100000"/>
              </a:lnSpc>
              <a:buClr>
                <a:srgbClr val="000000"/>
              </a:buClr>
              <a:defRPr/>
            </a:pPr>
            <a:endParaRPr lang="de-DE" sz="1600" kern="0" dirty="0">
              <a:solidFill>
                <a:srgbClr val="000000"/>
              </a:solidFill>
            </a:endParaRPr>
          </a:p>
        </p:txBody>
      </p:sp>
    </p:spTree>
    <p:extLst>
      <p:ext uri="{BB962C8B-B14F-4D97-AF65-F5344CB8AC3E}">
        <p14:creationId xmlns:p14="http://schemas.microsoft.com/office/powerpoint/2010/main" val="2421370089"/>
      </p:ext>
    </p:extLst>
  </p:cSld>
  <p:clrMapOvr>
    <a:overrideClrMapping bg1="lt1" tx1="dk1" bg2="lt2" tx2="dk2" accent1="accent1" accent2="accent2" accent3="accent3" accent4="accent4" accent5="accent5" accent6="accent6" hlink="hlink" folHlink="folHlink"/>
  </p:clrMapOvr>
</p:sld>
</file>

<file path=ppt/tags/tag1.xml><?xml version="1.0" encoding="utf-8"?>
<p:tagLst xmlns:a="http://schemas.openxmlformats.org/drawingml/2006/main" xmlns:r="http://schemas.openxmlformats.org/officeDocument/2006/relationships" xmlns:p="http://schemas.openxmlformats.org/presentationml/2006/main">
  <p:tag name="TMS_TEMPLATE_ID" val="Linklaters"/>
</p:tagLst>
</file>

<file path=ppt/theme/theme1.xml><?xml version="1.0" encoding="utf-8"?>
<a:theme xmlns:a="http://schemas.openxmlformats.org/drawingml/2006/main" name="LL HS">
  <a:themeElements>
    <a:clrScheme name="LL HS">
      <a:dk1>
        <a:srgbClr val="000000"/>
      </a:dk1>
      <a:lt1>
        <a:srgbClr val="FFFFFF"/>
      </a:lt1>
      <a:dk2>
        <a:srgbClr val="AF005F"/>
      </a:dk2>
      <a:lt2>
        <a:srgbClr val="969696"/>
      </a:lt2>
      <a:accent1>
        <a:srgbClr val="AF005F"/>
      </a:accent1>
      <a:accent2>
        <a:srgbClr val="BF337F"/>
      </a:accent2>
      <a:accent3>
        <a:srgbClr val="CC5C99"/>
      </a:accent3>
      <a:accent4>
        <a:srgbClr val="808080"/>
      </a:accent4>
      <a:accent5>
        <a:srgbClr val="969696"/>
      </a:accent5>
      <a:accent6>
        <a:srgbClr val="C3C3C3"/>
      </a:accent6>
      <a:hlink>
        <a:srgbClr val="D985B2"/>
      </a:hlink>
      <a:folHlink>
        <a:srgbClr val="ECC4DA"/>
      </a:folHlink>
    </a:clrScheme>
    <a:fontScheme name="LL H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LL HS">
    <a:dk1>
      <a:srgbClr val="000000"/>
    </a:dk1>
    <a:lt1>
      <a:srgbClr val="FFFFFF"/>
    </a:lt1>
    <a:dk2>
      <a:srgbClr val="AF005F"/>
    </a:dk2>
    <a:lt2>
      <a:srgbClr val="969696"/>
    </a:lt2>
    <a:accent1>
      <a:srgbClr val="AF005F"/>
    </a:accent1>
    <a:accent2>
      <a:srgbClr val="BF337F"/>
    </a:accent2>
    <a:accent3>
      <a:srgbClr val="CC5C99"/>
    </a:accent3>
    <a:accent4>
      <a:srgbClr val="808080"/>
    </a:accent4>
    <a:accent5>
      <a:srgbClr val="969696"/>
    </a:accent5>
    <a:accent6>
      <a:srgbClr val="C3C3C3"/>
    </a:accent6>
    <a:hlink>
      <a:srgbClr val="D985B2"/>
    </a:hlink>
    <a:folHlink>
      <a:srgbClr val="ECC4DA"/>
    </a:folHlink>
  </a:clrScheme>
</a:themeOverride>
</file>

<file path=ppt/theme/themeOverride10.xml><?xml version="1.0" encoding="utf-8"?>
<a:themeOverride xmlns:a="http://schemas.openxmlformats.org/drawingml/2006/main">
  <a:clrScheme name="LL HS">
    <a:dk1>
      <a:srgbClr val="000000"/>
    </a:dk1>
    <a:lt1>
      <a:srgbClr val="FFFFFF"/>
    </a:lt1>
    <a:dk2>
      <a:srgbClr val="AF005F"/>
    </a:dk2>
    <a:lt2>
      <a:srgbClr val="969696"/>
    </a:lt2>
    <a:accent1>
      <a:srgbClr val="AF005F"/>
    </a:accent1>
    <a:accent2>
      <a:srgbClr val="BF337F"/>
    </a:accent2>
    <a:accent3>
      <a:srgbClr val="CC5C99"/>
    </a:accent3>
    <a:accent4>
      <a:srgbClr val="808080"/>
    </a:accent4>
    <a:accent5>
      <a:srgbClr val="969696"/>
    </a:accent5>
    <a:accent6>
      <a:srgbClr val="C3C3C3"/>
    </a:accent6>
    <a:hlink>
      <a:srgbClr val="D985B2"/>
    </a:hlink>
    <a:folHlink>
      <a:srgbClr val="ECC4DA"/>
    </a:folHlink>
  </a:clrScheme>
</a:themeOverride>
</file>

<file path=ppt/theme/themeOverride11.xml><?xml version="1.0" encoding="utf-8"?>
<a:themeOverride xmlns:a="http://schemas.openxmlformats.org/drawingml/2006/main">
  <a:clrScheme name="LL HS">
    <a:dk1>
      <a:srgbClr val="000000"/>
    </a:dk1>
    <a:lt1>
      <a:srgbClr val="FFFFFF"/>
    </a:lt1>
    <a:dk2>
      <a:srgbClr val="AF005F"/>
    </a:dk2>
    <a:lt2>
      <a:srgbClr val="969696"/>
    </a:lt2>
    <a:accent1>
      <a:srgbClr val="AF005F"/>
    </a:accent1>
    <a:accent2>
      <a:srgbClr val="BF337F"/>
    </a:accent2>
    <a:accent3>
      <a:srgbClr val="CC5C99"/>
    </a:accent3>
    <a:accent4>
      <a:srgbClr val="808080"/>
    </a:accent4>
    <a:accent5>
      <a:srgbClr val="969696"/>
    </a:accent5>
    <a:accent6>
      <a:srgbClr val="C3C3C3"/>
    </a:accent6>
    <a:hlink>
      <a:srgbClr val="D985B2"/>
    </a:hlink>
    <a:folHlink>
      <a:srgbClr val="ECC4DA"/>
    </a:folHlink>
  </a:clrScheme>
</a:themeOverride>
</file>

<file path=ppt/theme/themeOverride12.xml><?xml version="1.0" encoding="utf-8"?>
<a:themeOverride xmlns:a="http://schemas.openxmlformats.org/drawingml/2006/main">
  <a:clrScheme name="LL HS">
    <a:dk1>
      <a:srgbClr val="000000"/>
    </a:dk1>
    <a:lt1>
      <a:srgbClr val="FFFFFF"/>
    </a:lt1>
    <a:dk2>
      <a:srgbClr val="AF005F"/>
    </a:dk2>
    <a:lt2>
      <a:srgbClr val="969696"/>
    </a:lt2>
    <a:accent1>
      <a:srgbClr val="AF005F"/>
    </a:accent1>
    <a:accent2>
      <a:srgbClr val="BF337F"/>
    </a:accent2>
    <a:accent3>
      <a:srgbClr val="CC5C99"/>
    </a:accent3>
    <a:accent4>
      <a:srgbClr val="808080"/>
    </a:accent4>
    <a:accent5>
      <a:srgbClr val="969696"/>
    </a:accent5>
    <a:accent6>
      <a:srgbClr val="C3C3C3"/>
    </a:accent6>
    <a:hlink>
      <a:srgbClr val="D985B2"/>
    </a:hlink>
    <a:folHlink>
      <a:srgbClr val="ECC4DA"/>
    </a:folHlink>
  </a:clrScheme>
</a:themeOverride>
</file>

<file path=ppt/theme/themeOverride13.xml><?xml version="1.0" encoding="utf-8"?>
<a:themeOverride xmlns:a="http://schemas.openxmlformats.org/drawingml/2006/main">
  <a:clrScheme name="LL HS">
    <a:dk1>
      <a:srgbClr val="000000"/>
    </a:dk1>
    <a:lt1>
      <a:srgbClr val="FFFFFF"/>
    </a:lt1>
    <a:dk2>
      <a:srgbClr val="AF005F"/>
    </a:dk2>
    <a:lt2>
      <a:srgbClr val="969696"/>
    </a:lt2>
    <a:accent1>
      <a:srgbClr val="AF005F"/>
    </a:accent1>
    <a:accent2>
      <a:srgbClr val="BF337F"/>
    </a:accent2>
    <a:accent3>
      <a:srgbClr val="CC5C99"/>
    </a:accent3>
    <a:accent4>
      <a:srgbClr val="808080"/>
    </a:accent4>
    <a:accent5>
      <a:srgbClr val="969696"/>
    </a:accent5>
    <a:accent6>
      <a:srgbClr val="C3C3C3"/>
    </a:accent6>
    <a:hlink>
      <a:srgbClr val="D985B2"/>
    </a:hlink>
    <a:folHlink>
      <a:srgbClr val="ECC4DA"/>
    </a:folHlink>
  </a:clrScheme>
</a:themeOverride>
</file>

<file path=ppt/theme/themeOverride14.xml><?xml version="1.0" encoding="utf-8"?>
<a:themeOverride xmlns:a="http://schemas.openxmlformats.org/drawingml/2006/main">
  <a:clrScheme name="LL HS">
    <a:dk1>
      <a:srgbClr val="000000"/>
    </a:dk1>
    <a:lt1>
      <a:srgbClr val="FFFFFF"/>
    </a:lt1>
    <a:dk2>
      <a:srgbClr val="AF005F"/>
    </a:dk2>
    <a:lt2>
      <a:srgbClr val="969696"/>
    </a:lt2>
    <a:accent1>
      <a:srgbClr val="AF005F"/>
    </a:accent1>
    <a:accent2>
      <a:srgbClr val="BF337F"/>
    </a:accent2>
    <a:accent3>
      <a:srgbClr val="CC5C99"/>
    </a:accent3>
    <a:accent4>
      <a:srgbClr val="808080"/>
    </a:accent4>
    <a:accent5>
      <a:srgbClr val="969696"/>
    </a:accent5>
    <a:accent6>
      <a:srgbClr val="C3C3C3"/>
    </a:accent6>
    <a:hlink>
      <a:srgbClr val="D985B2"/>
    </a:hlink>
    <a:folHlink>
      <a:srgbClr val="ECC4DA"/>
    </a:folHlink>
  </a:clrScheme>
</a:themeOverride>
</file>

<file path=ppt/theme/themeOverride15.xml><?xml version="1.0" encoding="utf-8"?>
<a:themeOverride xmlns:a="http://schemas.openxmlformats.org/drawingml/2006/main">
  <a:clrScheme name="LL HS">
    <a:dk1>
      <a:srgbClr val="000000"/>
    </a:dk1>
    <a:lt1>
      <a:srgbClr val="FFFFFF"/>
    </a:lt1>
    <a:dk2>
      <a:srgbClr val="AF005F"/>
    </a:dk2>
    <a:lt2>
      <a:srgbClr val="969696"/>
    </a:lt2>
    <a:accent1>
      <a:srgbClr val="AF005F"/>
    </a:accent1>
    <a:accent2>
      <a:srgbClr val="BF337F"/>
    </a:accent2>
    <a:accent3>
      <a:srgbClr val="CC5C99"/>
    </a:accent3>
    <a:accent4>
      <a:srgbClr val="808080"/>
    </a:accent4>
    <a:accent5>
      <a:srgbClr val="969696"/>
    </a:accent5>
    <a:accent6>
      <a:srgbClr val="C3C3C3"/>
    </a:accent6>
    <a:hlink>
      <a:srgbClr val="D985B2"/>
    </a:hlink>
    <a:folHlink>
      <a:srgbClr val="ECC4DA"/>
    </a:folHlink>
  </a:clrScheme>
</a:themeOverride>
</file>

<file path=ppt/theme/themeOverride16.xml><?xml version="1.0" encoding="utf-8"?>
<a:themeOverride xmlns:a="http://schemas.openxmlformats.org/drawingml/2006/main">
  <a:clrScheme name="LL HS">
    <a:dk1>
      <a:srgbClr val="000000"/>
    </a:dk1>
    <a:lt1>
      <a:srgbClr val="FFFFFF"/>
    </a:lt1>
    <a:dk2>
      <a:srgbClr val="AF005F"/>
    </a:dk2>
    <a:lt2>
      <a:srgbClr val="969696"/>
    </a:lt2>
    <a:accent1>
      <a:srgbClr val="AF005F"/>
    </a:accent1>
    <a:accent2>
      <a:srgbClr val="BF337F"/>
    </a:accent2>
    <a:accent3>
      <a:srgbClr val="CC5C99"/>
    </a:accent3>
    <a:accent4>
      <a:srgbClr val="808080"/>
    </a:accent4>
    <a:accent5>
      <a:srgbClr val="969696"/>
    </a:accent5>
    <a:accent6>
      <a:srgbClr val="C3C3C3"/>
    </a:accent6>
    <a:hlink>
      <a:srgbClr val="D985B2"/>
    </a:hlink>
    <a:folHlink>
      <a:srgbClr val="ECC4DA"/>
    </a:folHlink>
  </a:clrScheme>
</a:themeOverride>
</file>

<file path=ppt/theme/themeOverride17.xml><?xml version="1.0" encoding="utf-8"?>
<a:themeOverride xmlns:a="http://schemas.openxmlformats.org/drawingml/2006/main">
  <a:clrScheme name="LL HS">
    <a:dk1>
      <a:srgbClr val="000000"/>
    </a:dk1>
    <a:lt1>
      <a:srgbClr val="FFFFFF"/>
    </a:lt1>
    <a:dk2>
      <a:srgbClr val="AF005F"/>
    </a:dk2>
    <a:lt2>
      <a:srgbClr val="969696"/>
    </a:lt2>
    <a:accent1>
      <a:srgbClr val="AF005F"/>
    </a:accent1>
    <a:accent2>
      <a:srgbClr val="BF337F"/>
    </a:accent2>
    <a:accent3>
      <a:srgbClr val="CC5C99"/>
    </a:accent3>
    <a:accent4>
      <a:srgbClr val="808080"/>
    </a:accent4>
    <a:accent5>
      <a:srgbClr val="969696"/>
    </a:accent5>
    <a:accent6>
      <a:srgbClr val="C3C3C3"/>
    </a:accent6>
    <a:hlink>
      <a:srgbClr val="D985B2"/>
    </a:hlink>
    <a:folHlink>
      <a:srgbClr val="ECC4DA"/>
    </a:folHlink>
  </a:clrScheme>
</a:themeOverride>
</file>

<file path=ppt/theme/themeOverride18.xml><?xml version="1.0" encoding="utf-8"?>
<a:themeOverride xmlns:a="http://schemas.openxmlformats.org/drawingml/2006/main">
  <a:clrScheme name="LL HS">
    <a:dk1>
      <a:srgbClr val="000000"/>
    </a:dk1>
    <a:lt1>
      <a:srgbClr val="FFFFFF"/>
    </a:lt1>
    <a:dk2>
      <a:srgbClr val="AF005F"/>
    </a:dk2>
    <a:lt2>
      <a:srgbClr val="969696"/>
    </a:lt2>
    <a:accent1>
      <a:srgbClr val="AF005F"/>
    </a:accent1>
    <a:accent2>
      <a:srgbClr val="BF337F"/>
    </a:accent2>
    <a:accent3>
      <a:srgbClr val="CC5C99"/>
    </a:accent3>
    <a:accent4>
      <a:srgbClr val="808080"/>
    </a:accent4>
    <a:accent5>
      <a:srgbClr val="969696"/>
    </a:accent5>
    <a:accent6>
      <a:srgbClr val="C3C3C3"/>
    </a:accent6>
    <a:hlink>
      <a:srgbClr val="D985B2"/>
    </a:hlink>
    <a:folHlink>
      <a:srgbClr val="ECC4DA"/>
    </a:folHlink>
  </a:clrScheme>
</a:themeOverride>
</file>

<file path=ppt/theme/themeOverride19.xml><?xml version="1.0" encoding="utf-8"?>
<a:themeOverride xmlns:a="http://schemas.openxmlformats.org/drawingml/2006/main">
  <a:clrScheme name="LL HS">
    <a:dk1>
      <a:srgbClr val="000000"/>
    </a:dk1>
    <a:lt1>
      <a:srgbClr val="FFFFFF"/>
    </a:lt1>
    <a:dk2>
      <a:srgbClr val="AF005F"/>
    </a:dk2>
    <a:lt2>
      <a:srgbClr val="969696"/>
    </a:lt2>
    <a:accent1>
      <a:srgbClr val="AF005F"/>
    </a:accent1>
    <a:accent2>
      <a:srgbClr val="BF337F"/>
    </a:accent2>
    <a:accent3>
      <a:srgbClr val="CC5C99"/>
    </a:accent3>
    <a:accent4>
      <a:srgbClr val="808080"/>
    </a:accent4>
    <a:accent5>
      <a:srgbClr val="969696"/>
    </a:accent5>
    <a:accent6>
      <a:srgbClr val="C3C3C3"/>
    </a:accent6>
    <a:hlink>
      <a:srgbClr val="D985B2"/>
    </a:hlink>
    <a:folHlink>
      <a:srgbClr val="ECC4DA"/>
    </a:folHlink>
  </a:clrScheme>
</a:themeOverride>
</file>

<file path=ppt/theme/themeOverride2.xml><?xml version="1.0" encoding="utf-8"?>
<a:themeOverride xmlns:a="http://schemas.openxmlformats.org/drawingml/2006/main">
  <a:clrScheme name="LL HS">
    <a:dk1>
      <a:srgbClr val="000000"/>
    </a:dk1>
    <a:lt1>
      <a:srgbClr val="FFFFFF"/>
    </a:lt1>
    <a:dk2>
      <a:srgbClr val="AF005F"/>
    </a:dk2>
    <a:lt2>
      <a:srgbClr val="969696"/>
    </a:lt2>
    <a:accent1>
      <a:srgbClr val="AF005F"/>
    </a:accent1>
    <a:accent2>
      <a:srgbClr val="BF337F"/>
    </a:accent2>
    <a:accent3>
      <a:srgbClr val="CC5C99"/>
    </a:accent3>
    <a:accent4>
      <a:srgbClr val="808080"/>
    </a:accent4>
    <a:accent5>
      <a:srgbClr val="969696"/>
    </a:accent5>
    <a:accent6>
      <a:srgbClr val="C3C3C3"/>
    </a:accent6>
    <a:hlink>
      <a:srgbClr val="D985B2"/>
    </a:hlink>
    <a:folHlink>
      <a:srgbClr val="ECC4DA"/>
    </a:folHlink>
  </a:clrScheme>
</a:themeOverride>
</file>

<file path=ppt/theme/themeOverride20.xml><?xml version="1.0" encoding="utf-8"?>
<a:themeOverride xmlns:a="http://schemas.openxmlformats.org/drawingml/2006/main">
  <a:clrScheme name="LL HS">
    <a:dk1>
      <a:srgbClr val="000000"/>
    </a:dk1>
    <a:lt1>
      <a:srgbClr val="FFFFFF"/>
    </a:lt1>
    <a:dk2>
      <a:srgbClr val="AF005F"/>
    </a:dk2>
    <a:lt2>
      <a:srgbClr val="969696"/>
    </a:lt2>
    <a:accent1>
      <a:srgbClr val="AF005F"/>
    </a:accent1>
    <a:accent2>
      <a:srgbClr val="BF337F"/>
    </a:accent2>
    <a:accent3>
      <a:srgbClr val="CC5C99"/>
    </a:accent3>
    <a:accent4>
      <a:srgbClr val="808080"/>
    </a:accent4>
    <a:accent5>
      <a:srgbClr val="969696"/>
    </a:accent5>
    <a:accent6>
      <a:srgbClr val="C3C3C3"/>
    </a:accent6>
    <a:hlink>
      <a:srgbClr val="D985B2"/>
    </a:hlink>
    <a:folHlink>
      <a:srgbClr val="ECC4DA"/>
    </a:folHlink>
  </a:clrScheme>
</a:themeOverride>
</file>

<file path=ppt/theme/themeOverride21.xml><?xml version="1.0" encoding="utf-8"?>
<a:themeOverride xmlns:a="http://schemas.openxmlformats.org/drawingml/2006/main">
  <a:clrScheme name="LL HS">
    <a:dk1>
      <a:srgbClr val="000000"/>
    </a:dk1>
    <a:lt1>
      <a:srgbClr val="FFFFFF"/>
    </a:lt1>
    <a:dk2>
      <a:srgbClr val="AF005F"/>
    </a:dk2>
    <a:lt2>
      <a:srgbClr val="969696"/>
    </a:lt2>
    <a:accent1>
      <a:srgbClr val="AF005F"/>
    </a:accent1>
    <a:accent2>
      <a:srgbClr val="BF337F"/>
    </a:accent2>
    <a:accent3>
      <a:srgbClr val="CC5C99"/>
    </a:accent3>
    <a:accent4>
      <a:srgbClr val="808080"/>
    </a:accent4>
    <a:accent5>
      <a:srgbClr val="969696"/>
    </a:accent5>
    <a:accent6>
      <a:srgbClr val="C3C3C3"/>
    </a:accent6>
    <a:hlink>
      <a:srgbClr val="D985B2"/>
    </a:hlink>
    <a:folHlink>
      <a:srgbClr val="ECC4DA"/>
    </a:folHlink>
  </a:clrScheme>
</a:themeOverride>
</file>

<file path=ppt/theme/themeOverride22.xml><?xml version="1.0" encoding="utf-8"?>
<a:themeOverride xmlns:a="http://schemas.openxmlformats.org/drawingml/2006/main">
  <a:clrScheme name="LL HS">
    <a:dk1>
      <a:srgbClr val="000000"/>
    </a:dk1>
    <a:lt1>
      <a:srgbClr val="FFFFFF"/>
    </a:lt1>
    <a:dk2>
      <a:srgbClr val="AF005F"/>
    </a:dk2>
    <a:lt2>
      <a:srgbClr val="969696"/>
    </a:lt2>
    <a:accent1>
      <a:srgbClr val="AF005F"/>
    </a:accent1>
    <a:accent2>
      <a:srgbClr val="BF337F"/>
    </a:accent2>
    <a:accent3>
      <a:srgbClr val="CC5C99"/>
    </a:accent3>
    <a:accent4>
      <a:srgbClr val="808080"/>
    </a:accent4>
    <a:accent5>
      <a:srgbClr val="969696"/>
    </a:accent5>
    <a:accent6>
      <a:srgbClr val="C3C3C3"/>
    </a:accent6>
    <a:hlink>
      <a:srgbClr val="D985B2"/>
    </a:hlink>
    <a:folHlink>
      <a:srgbClr val="ECC4DA"/>
    </a:folHlink>
  </a:clrScheme>
</a:themeOverride>
</file>

<file path=ppt/theme/themeOverride23.xml><?xml version="1.0" encoding="utf-8"?>
<a:themeOverride xmlns:a="http://schemas.openxmlformats.org/drawingml/2006/main">
  <a:clrScheme name="LL HS">
    <a:dk1>
      <a:srgbClr val="000000"/>
    </a:dk1>
    <a:lt1>
      <a:srgbClr val="FFFFFF"/>
    </a:lt1>
    <a:dk2>
      <a:srgbClr val="AF005F"/>
    </a:dk2>
    <a:lt2>
      <a:srgbClr val="969696"/>
    </a:lt2>
    <a:accent1>
      <a:srgbClr val="AF005F"/>
    </a:accent1>
    <a:accent2>
      <a:srgbClr val="BF337F"/>
    </a:accent2>
    <a:accent3>
      <a:srgbClr val="CC5C99"/>
    </a:accent3>
    <a:accent4>
      <a:srgbClr val="808080"/>
    </a:accent4>
    <a:accent5>
      <a:srgbClr val="969696"/>
    </a:accent5>
    <a:accent6>
      <a:srgbClr val="C3C3C3"/>
    </a:accent6>
    <a:hlink>
      <a:srgbClr val="D985B2"/>
    </a:hlink>
    <a:folHlink>
      <a:srgbClr val="ECC4DA"/>
    </a:folHlink>
  </a:clrScheme>
</a:themeOverride>
</file>

<file path=ppt/theme/themeOverride24.xml><?xml version="1.0" encoding="utf-8"?>
<a:themeOverride xmlns:a="http://schemas.openxmlformats.org/drawingml/2006/main">
  <a:clrScheme name="LL HS">
    <a:dk1>
      <a:srgbClr val="000000"/>
    </a:dk1>
    <a:lt1>
      <a:srgbClr val="FFFFFF"/>
    </a:lt1>
    <a:dk2>
      <a:srgbClr val="AF005F"/>
    </a:dk2>
    <a:lt2>
      <a:srgbClr val="969696"/>
    </a:lt2>
    <a:accent1>
      <a:srgbClr val="AF005F"/>
    </a:accent1>
    <a:accent2>
      <a:srgbClr val="BF337F"/>
    </a:accent2>
    <a:accent3>
      <a:srgbClr val="CC5C99"/>
    </a:accent3>
    <a:accent4>
      <a:srgbClr val="808080"/>
    </a:accent4>
    <a:accent5>
      <a:srgbClr val="969696"/>
    </a:accent5>
    <a:accent6>
      <a:srgbClr val="C3C3C3"/>
    </a:accent6>
    <a:hlink>
      <a:srgbClr val="D985B2"/>
    </a:hlink>
    <a:folHlink>
      <a:srgbClr val="ECC4DA"/>
    </a:folHlink>
  </a:clrScheme>
</a:themeOverride>
</file>

<file path=ppt/theme/themeOverride3.xml><?xml version="1.0" encoding="utf-8"?>
<a:themeOverride xmlns:a="http://schemas.openxmlformats.org/drawingml/2006/main">
  <a:clrScheme name="LL HS">
    <a:dk1>
      <a:srgbClr val="000000"/>
    </a:dk1>
    <a:lt1>
      <a:srgbClr val="FFFFFF"/>
    </a:lt1>
    <a:dk2>
      <a:srgbClr val="AF005F"/>
    </a:dk2>
    <a:lt2>
      <a:srgbClr val="969696"/>
    </a:lt2>
    <a:accent1>
      <a:srgbClr val="AF005F"/>
    </a:accent1>
    <a:accent2>
      <a:srgbClr val="BF337F"/>
    </a:accent2>
    <a:accent3>
      <a:srgbClr val="CC5C99"/>
    </a:accent3>
    <a:accent4>
      <a:srgbClr val="808080"/>
    </a:accent4>
    <a:accent5>
      <a:srgbClr val="969696"/>
    </a:accent5>
    <a:accent6>
      <a:srgbClr val="C3C3C3"/>
    </a:accent6>
    <a:hlink>
      <a:srgbClr val="D985B2"/>
    </a:hlink>
    <a:folHlink>
      <a:srgbClr val="ECC4DA"/>
    </a:folHlink>
  </a:clrScheme>
</a:themeOverride>
</file>

<file path=ppt/theme/themeOverride4.xml><?xml version="1.0" encoding="utf-8"?>
<a:themeOverride xmlns:a="http://schemas.openxmlformats.org/drawingml/2006/main">
  <a:clrScheme name="LL HS">
    <a:dk1>
      <a:srgbClr val="000000"/>
    </a:dk1>
    <a:lt1>
      <a:srgbClr val="FFFFFF"/>
    </a:lt1>
    <a:dk2>
      <a:srgbClr val="AF005F"/>
    </a:dk2>
    <a:lt2>
      <a:srgbClr val="969696"/>
    </a:lt2>
    <a:accent1>
      <a:srgbClr val="AF005F"/>
    </a:accent1>
    <a:accent2>
      <a:srgbClr val="BF337F"/>
    </a:accent2>
    <a:accent3>
      <a:srgbClr val="CC5C99"/>
    </a:accent3>
    <a:accent4>
      <a:srgbClr val="808080"/>
    </a:accent4>
    <a:accent5>
      <a:srgbClr val="969696"/>
    </a:accent5>
    <a:accent6>
      <a:srgbClr val="C3C3C3"/>
    </a:accent6>
    <a:hlink>
      <a:srgbClr val="D985B2"/>
    </a:hlink>
    <a:folHlink>
      <a:srgbClr val="ECC4DA"/>
    </a:folHlink>
  </a:clrScheme>
</a:themeOverride>
</file>

<file path=ppt/theme/themeOverride5.xml><?xml version="1.0" encoding="utf-8"?>
<a:themeOverride xmlns:a="http://schemas.openxmlformats.org/drawingml/2006/main">
  <a:clrScheme name="LL HS">
    <a:dk1>
      <a:srgbClr val="000000"/>
    </a:dk1>
    <a:lt1>
      <a:srgbClr val="FFFFFF"/>
    </a:lt1>
    <a:dk2>
      <a:srgbClr val="AF005F"/>
    </a:dk2>
    <a:lt2>
      <a:srgbClr val="969696"/>
    </a:lt2>
    <a:accent1>
      <a:srgbClr val="AF005F"/>
    </a:accent1>
    <a:accent2>
      <a:srgbClr val="BF337F"/>
    </a:accent2>
    <a:accent3>
      <a:srgbClr val="CC5C99"/>
    </a:accent3>
    <a:accent4>
      <a:srgbClr val="808080"/>
    </a:accent4>
    <a:accent5>
      <a:srgbClr val="969696"/>
    </a:accent5>
    <a:accent6>
      <a:srgbClr val="C3C3C3"/>
    </a:accent6>
    <a:hlink>
      <a:srgbClr val="D985B2"/>
    </a:hlink>
    <a:folHlink>
      <a:srgbClr val="ECC4DA"/>
    </a:folHlink>
  </a:clrScheme>
</a:themeOverride>
</file>

<file path=ppt/theme/themeOverride6.xml><?xml version="1.0" encoding="utf-8"?>
<a:themeOverride xmlns:a="http://schemas.openxmlformats.org/drawingml/2006/main">
  <a:clrScheme name="LL HS">
    <a:dk1>
      <a:srgbClr val="000000"/>
    </a:dk1>
    <a:lt1>
      <a:srgbClr val="FFFFFF"/>
    </a:lt1>
    <a:dk2>
      <a:srgbClr val="AF005F"/>
    </a:dk2>
    <a:lt2>
      <a:srgbClr val="969696"/>
    </a:lt2>
    <a:accent1>
      <a:srgbClr val="AF005F"/>
    </a:accent1>
    <a:accent2>
      <a:srgbClr val="BF337F"/>
    </a:accent2>
    <a:accent3>
      <a:srgbClr val="CC5C99"/>
    </a:accent3>
    <a:accent4>
      <a:srgbClr val="808080"/>
    </a:accent4>
    <a:accent5>
      <a:srgbClr val="969696"/>
    </a:accent5>
    <a:accent6>
      <a:srgbClr val="C3C3C3"/>
    </a:accent6>
    <a:hlink>
      <a:srgbClr val="D985B2"/>
    </a:hlink>
    <a:folHlink>
      <a:srgbClr val="ECC4DA"/>
    </a:folHlink>
  </a:clrScheme>
</a:themeOverride>
</file>

<file path=ppt/theme/themeOverride7.xml><?xml version="1.0" encoding="utf-8"?>
<a:themeOverride xmlns:a="http://schemas.openxmlformats.org/drawingml/2006/main">
  <a:clrScheme name="LL HS">
    <a:dk1>
      <a:srgbClr val="000000"/>
    </a:dk1>
    <a:lt1>
      <a:srgbClr val="FFFFFF"/>
    </a:lt1>
    <a:dk2>
      <a:srgbClr val="AF005F"/>
    </a:dk2>
    <a:lt2>
      <a:srgbClr val="969696"/>
    </a:lt2>
    <a:accent1>
      <a:srgbClr val="AF005F"/>
    </a:accent1>
    <a:accent2>
      <a:srgbClr val="BF337F"/>
    </a:accent2>
    <a:accent3>
      <a:srgbClr val="CC5C99"/>
    </a:accent3>
    <a:accent4>
      <a:srgbClr val="808080"/>
    </a:accent4>
    <a:accent5>
      <a:srgbClr val="969696"/>
    </a:accent5>
    <a:accent6>
      <a:srgbClr val="C3C3C3"/>
    </a:accent6>
    <a:hlink>
      <a:srgbClr val="D985B2"/>
    </a:hlink>
    <a:folHlink>
      <a:srgbClr val="ECC4DA"/>
    </a:folHlink>
  </a:clrScheme>
</a:themeOverride>
</file>

<file path=ppt/theme/themeOverride8.xml><?xml version="1.0" encoding="utf-8"?>
<a:themeOverride xmlns:a="http://schemas.openxmlformats.org/drawingml/2006/main">
  <a:clrScheme name="LL HS">
    <a:dk1>
      <a:srgbClr val="000000"/>
    </a:dk1>
    <a:lt1>
      <a:srgbClr val="FFFFFF"/>
    </a:lt1>
    <a:dk2>
      <a:srgbClr val="AF005F"/>
    </a:dk2>
    <a:lt2>
      <a:srgbClr val="969696"/>
    </a:lt2>
    <a:accent1>
      <a:srgbClr val="AF005F"/>
    </a:accent1>
    <a:accent2>
      <a:srgbClr val="BF337F"/>
    </a:accent2>
    <a:accent3>
      <a:srgbClr val="CC5C99"/>
    </a:accent3>
    <a:accent4>
      <a:srgbClr val="808080"/>
    </a:accent4>
    <a:accent5>
      <a:srgbClr val="969696"/>
    </a:accent5>
    <a:accent6>
      <a:srgbClr val="C3C3C3"/>
    </a:accent6>
    <a:hlink>
      <a:srgbClr val="D985B2"/>
    </a:hlink>
    <a:folHlink>
      <a:srgbClr val="ECC4DA"/>
    </a:folHlink>
  </a:clrScheme>
</a:themeOverride>
</file>

<file path=ppt/theme/themeOverride9.xml><?xml version="1.0" encoding="utf-8"?>
<a:themeOverride xmlns:a="http://schemas.openxmlformats.org/drawingml/2006/main">
  <a:clrScheme name="LL HS">
    <a:dk1>
      <a:srgbClr val="000000"/>
    </a:dk1>
    <a:lt1>
      <a:srgbClr val="FFFFFF"/>
    </a:lt1>
    <a:dk2>
      <a:srgbClr val="AF005F"/>
    </a:dk2>
    <a:lt2>
      <a:srgbClr val="969696"/>
    </a:lt2>
    <a:accent1>
      <a:srgbClr val="AF005F"/>
    </a:accent1>
    <a:accent2>
      <a:srgbClr val="BF337F"/>
    </a:accent2>
    <a:accent3>
      <a:srgbClr val="CC5C99"/>
    </a:accent3>
    <a:accent4>
      <a:srgbClr val="808080"/>
    </a:accent4>
    <a:accent5>
      <a:srgbClr val="969696"/>
    </a:accent5>
    <a:accent6>
      <a:srgbClr val="C3C3C3"/>
    </a:accent6>
    <a:hlink>
      <a:srgbClr val="D985B2"/>
    </a:hlink>
    <a:folHlink>
      <a:srgbClr val="ECC4DA"/>
    </a:folHlink>
  </a:clrScheme>
</a:themeOverride>
</file>

<file path=docProps/app.xml><?xml version="1.0" encoding="utf-8"?>
<Properties xmlns="http://schemas.openxmlformats.org/officeDocument/2006/extended-properties" xmlns:vt="http://schemas.openxmlformats.org/officeDocument/2006/docPropsVTypes">
  <Template/>
  <TotalTime>0</TotalTime>
  <Words>2009</Words>
  <Application>Microsoft Office PowerPoint</Application>
  <PresentationFormat>Bildschirmpräsentation (4:3)</PresentationFormat>
  <Paragraphs>268</Paragraphs>
  <Slides>33</Slides>
  <Notes>1</Notes>
  <HiddenSlides>0</HiddenSlides>
  <MMClips>0</MMClips>
  <ScaleCrop>false</ScaleCrop>
  <HeadingPairs>
    <vt:vector size="4" baseType="variant">
      <vt:variant>
        <vt:lpstr>Design</vt:lpstr>
      </vt:variant>
      <vt:variant>
        <vt:i4>1</vt:i4>
      </vt:variant>
      <vt:variant>
        <vt:lpstr>Folientitel</vt:lpstr>
      </vt:variant>
      <vt:variant>
        <vt:i4>33</vt:i4>
      </vt:variant>
    </vt:vector>
  </HeadingPairs>
  <TitlesOfParts>
    <vt:vector size="34" baseType="lpstr">
      <vt:lpstr>LL HS</vt:lpstr>
      <vt:lpstr>Friedrich-Alexander Universität Erlangen-Nürnberg Vorlesung Bilanzrecht</vt:lpstr>
      <vt:lpstr>Wiederholung</vt:lpstr>
      <vt:lpstr>Wiederholung der ersten Veranstaltung</vt:lpstr>
      <vt:lpstr>Wiederholung der ersten Veranstaltung</vt:lpstr>
      <vt:lpstr>Wiederholung der ersten Veranstaltung</vt:lpstr>
      <vt:lpstr>Wiederholung der ersten Veranstaltung</vt:lpstr>
      <vt:lpstr>Wiederholung der ersten Veranstaltung</vt:lpstr>
      <vt:lpstr>Rechtsgrundlagen</vt:lpstr>
      <vt:lpstr>Bilanzrecht - Rechtsgrundlagen</vt:lpstr>
      <vt:lpstr>Bilanzrecht - Rechtsgrundlagen</vt:lpstr>
      <vt:lpstr>Systematik der §§ 238 ff. HGB</vt:lpstr>
      <vt:lpstr>Systematik der §§ 238 ff. HGB</vt:lpstr>
      <vt:lpstr>Systematik der §§ 238 ff. HGB</vt:lpstr>
      <vt:lpstr>Systematik der §§ 238 ff. HGB</vt:lpstr>
      <vt:lpstr>Systematik der §§ 238 ff. HGB</vt:lpstr>
      <vt:lpstr>Systematik der §§ 238 ff. HGB</vt:lpstr>
      <vt:lpstr>Gliederungsprinzipien</vt:lpstr>
      <vt:lpstr>Zweck der Handelsbilanz</vt:lpstr>
      <vt:lpstr>Bilanzen</vt:lpstr>
      <vt:lpstr>Zwecke der Handelsbilanz</vt:lpstr>
      <vt:lpstr>Buchführungs- und Bilanzierungspflicht</vt:lpstr>
      <vt:lpstr>Buchführungs- und Bilanzierungspflicht</vt:lpstr>
      <vt:lpstr>Exkurs: Aufstellung des Jahresabschlusses</vt:lpstr>
      <vt:lpstr>Grundsätze ordnungsgemäßer Buchführung</vt:lpstr>
      <vt:lpstr>Begrifflichkeit</vt:lpstr>
      <vt:lpstr>Rechtsnatur</vt:lpstr>
      <vt:lpstr>Vorsichtsprinzip (§ 252 Abs. 1 Nr. 4 HGB)</vt:lpstr>
      <vt:lpstr>Realisationsprinzip § 252 Abs. 2 Nr. 4 HGB</vt:lpstr>
      <vt:lpstr>Realisationsprinzip § 252 Abs. 2 Nr. 4 HGB</vt:lpstr>
      <vt:lpstr>Imparitätsprinzip</vt:lpstr>
      <vt:lpstr>„True and Fair View“ (§ 264 Abs. 2 Satz 1 HGB)</vt:lpstr>
      <vt:lpstr>Fortführungsgrundsatz („Going concern“)</vt:lpstr>
      <vt:lpstr>Weitere GoB (nicht abschließend)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Vorlesung Bilanzrecht</dc:title>
  <dc:creator>Any Authorised User</dc:creator>
  <cp:lastModifiedBy>Mielsch, Barbara</cp:lastModifiedBy>
  <cp:revision>64</cp:revision>
  <dcterms:created xsi:type="dcterms:W3CDTF">2017-05-05T06:44:04Z</dcterms:created>
  <dcterms:modified xsi:type="dcterms:W3CDTF">2017-05-16T09:35:12Z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 Version">
    <vt:lpwstr>R.2010-2</vt:lpwstr>
  </property>
  <property fmtid="{D5CDD505-2E9C-101B-9397-08002B2CF9AE}" pid="3" name="FirmName">
    <vt:lpwstr> </vt:lpwstr>
  </property>
  <property fmtid="{D5CDD505-2E9C-101B-9397-08002B2CF9AE}" pid="4" name="Pitch">
    <vt:lpwstr>No</vt:lpwstr>
  </property>
  <property fmtid="{D5CDD505-2E9C-101B-9397-08002B2CF9AE}" pid="5" name="DEDocumentLocation">
    <vt:lpwstr>C:\Users\mmager\Desktop\170512_Uni Erlangen Nürnberg_Vorlesung Bilanzrecht_Vorlesung 2_MM.pptx</vt:lpwstr>
  </property>
  <property fmtid="{D5CDD505-2E9C-101B-9397-08002B2CF9AE}" pid="6" name="Document Number">
    <vt:lpwstr/>
  </property>
  <property fmtid="{D5CDD505-2E9C-101B-9397-08002B2CF9AE}" pid="7" name="Last Modified">
    <vt:lpwstr/>
  </property>
  <property fmtid="{D5CDD505-2E9C-101B-9397-08002B2CF9AE}" pid="8" name="Mode">
    <vt:lpwstr>Export</vt:lpwstr>
  </property>
  <property fmtid="{D5CDD505-2E9C-101B-9397-08002B2CF9AE}" pid="9" name="Version">
    <vt:lpwstr/>
  </property>
  <property fmtid="{D5CDD505-2E9C-101B-9397-08002B2CF9AE}" pid="10" name="Client Code">
    <vt:lpwstr/>
  </property>
  <property fmtid="{D5CDD505-2E9C-101B-9397-08002B2CF9AE}" pid="11" name="Matter Number">
    <vt:lpwstr/>
  </property>
  <property fmtid="{D5CDD505-2E9C-101B-9397-08002B2CF9AE}" pid="12" name="ObjectID">
    <vt:lpwstr/>
  </property>
</Properties>
</file>