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8" r:id="rId1"/>
  </p:sldMasterIdLst>
  <p:notesMasterIdLst>
    <p:notesMasterId r:id="rId35"/>
  </p:notesMasterIdLst>
  <p:handoutMasterIdLst>
    <p:handoutMasterId r:id="rId36"/>
  </p:handoutMasterIdLst>
  <p:sldIdLst>
    <p:sldId id="256" r:id="rId2"/>
    <p:sldId id="273" r:id="rId3"/>
    <p:sldId id="262" r:id="rId4"/>
    <p:sldId id="268" r:id="rId5"/>
    <p:sldId id="269" r:id="rId6"/>
    <p:sldId id="270" r:id="rId7"/>
    <p:sldId id="271" r:id="rId8"/>
    <p:sldId id="274" r:id="rId9"/>
    <p:sldId id="272" r:id="rId10"/>
    <p:sldId id="279" r:id="rId11"/>
    <p:sldId id="275" r:id="rId12"/>
    <p:sldId id="278" r:id="rId13"/>
    <p:sldId id="277" r:id="rId14"/>
    <p:sldId id="280" r:id="rId15"/>
    <p:sldId id="276" r:id="rId16"/>
    <p:sldId id="282" r:id="rId17"/>
    <p:sldId id="281" r:id="rId18"/>
    <p:sldId id="284" r:id="rId19"/>
    <p:sldId id="285" r:id="rId20"/>
    <p:sldId id="287" r:id="rId21"/>
    <p:sldId id="286" r:id="rId22"/>
    <p:sldId id="289" r:id="rId23"/>
    <p:sldId id="290" r:id="rId24"/>
    <p:sldId id="288" r:id="rId25"/>
    <p:sldId id="291" r:id="rId26"/>
    <p:sldId id="292" r:id="rId27"/>
    <p:sldId id="294" r:id="rId28"/>
    <p:sldId id="295" r:id="rId29"/>
    <p:sldId id="301" r:id="rId30"/>
    <p:sldId id="297" r:id="rId31"/>
    <p:sldId id="299" r:id="rId32"/>
    <p:sldId id="300" r:id="rId33"/>
    <p:sldId id="302" r:id="rId34"/>
  </p:sldIdLst>
  <p:sldSz cx="9144000" cy="6858000" type="screen4x3"/>
  <p:notesSz cx="6858000" cy="9144000"/>
  <p:custDataLst>
    <p:tags r:id="rId3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0">
          <p15:clr>
            <a:srgbClr val="A4A3A4"/>
          </p15:clr>
        </p15:guide>
        <p15:guide id="2" orient="horz" pos="1117">
          <p15:clr>
            <a:srgbClr val="A4A3A4"/>
          </p15:clr>
        </p15:guide>
        <p15:guide id="3" orient="horz" pos="1525">
          <p15:clr>
            <a:srgbClr val="A4A3A4"/>
          </p15:clr>
        </p15:guide>
        <p15:guide id="4" orient="horz" pos="3929">
          <p15:clr>
            <a:srgbClr val="A4A3A4"/>
          </p15:clr>
        </p15:guide>
        <p15:guide id="5" pos="204">
          <p15:clr>
            <a:srgbClr val="A4A3A4"/>
          </p15:clr>
        </p15:guide>
        <p15:guide id="6" pos="5556">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howGuides="1">
      <p:cViewPr>
        <p:scale>
          <a:sx n="120" d="100"/>
          <a:sy n="120" d="100"/>
        </p:scale>
        <p:origin x="-720" y="-48"/>
      </p:cViewPr>
      <p:guideLst>
        <p:guide orient="horz" pos="300"/>
        <p:guide orient="horz" pos="1117"/>
        <p:guide orient="horz" pos="1525"/>
        <p:guide orient="horz" pos="3929"/>
        <p:guide pos="204"/>
        <p:guide pos="5556"/>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199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3B4800-137F-4CB6-8075-5FBD5B7CCB7E}" type="slidenum">
              <a:rPr lang="en-GB" smtClean="0"/>
              <a:t>‹Nr.›</a:t>
            </a:fld>
            <a:endParaRPr lang="en-GB" dirty="0"/>
          </a:p>
        </p:txBody>
      </p:sp>
    </p:spTree>
    <p:extLst>
      <p:ext uri="{BB962C8B-B14F-4D97-AF65-F5344CB8AC3E}">
        <p14:creationId xmlns:p14="http://schemas.microsoft.com/office/powerpoint/2010/main" val="30720141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endParaRPr lang="en-GB"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87A06A-650F-4CE8-B8A3-9C9422B0D088}" type="slidenum">
              <a:rPr lang="en-GB" smtClean="0"/>
              <a:t>‹Nr.›</a:t>
            </a:fld>
            <a:endParaRPr lang="en-GB" dirty="0"/>
          </a:p>
        </p:txBody>
      </p:sp>
    </p:spTree>
    <p:extLst>
      <p:ext uri="{BB962C8B-B14F-4D97-AF65-F5344CB8AC3E}">
        <p14:creationId xmlns:p14="http://schemas.microsoft.com/office/powerpoint/2010/main" val="380166849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5C87A06A-650F-4CE8-B8A3-9C9422B0D088}" type="slidenum">
              <a:rPr lang="en-GB" smtClean="0"/>
              <a:t>0</a:t>
            </a:fld>
            <a:endParaRPr lang="en-GB"/>
          </a:p>
        </p:txBody>
      </p:sp>
      <p:sp>
        <p:nvSpPr>
          <p:cNvPr id="5" name="Footer Placeholder 4"/>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3893519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309600" y="878400"/>
            <a:ext cx="8492400" cy="856800"/>
          </a:xfrm>
        </p:spPr>
        <p:txBody>
          <a:bodyPr>
            <a:normAutofit/>
          </a:bodyPr>
          <a:lstStyle/>
          <a:p>
            <a:r>
              <a:rPr lang="de-DE" noProof="0"/>
              <a:t>Titelmasterformat durch Klicken bearbeiten</a:t>
            </a:r>
            <a:endParaRPr lang="en-GB" noProof="0" dirty="0"/>
          </a:p>
        </p:txBody>
      </p:sp>
      <p:sp>
        <p:nvSpPr>
          <p:cNvPr id="3" name="Subtitle 2"/>
          <p:cNvSpPr>
            <a:spLocks noGrp="1"/>
          </p:cNvSpPr>
          <p:nvPr>
            <p:ph type="subTitle" idx="1"/>
          </p:nvPr>
        </p:nvSpPr>
        <p:spPr>
          <a:xfrm>
            <a:off x="309600" y="2466000"/>
            <a:ext cx="8492400" cy="963000"/>
          </a:xfrm>
        </p:spPr>
        <p:txBody>
          <a:bodyPr lIns="360000">
            <a:noAutofit/>
          </a:bodyPr>
          <a:lstStyle>
            <a:lvl1pPr marL="0" indent="0" algn="l">
              <a:lnSpc>
                <a:spcPct val="10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noProof="0"/>
              <a:t>Formatvorlage des Untertitelmasters durch Klicken bearbeiten</a:t>
            </a:r>
            <a:endParaRPr lang="en-GB" noProof="0" dirty="0"/>
          </a:p>
        </p:txBody>
      </p:sp>
      <p:grpSp>
        <p:nvGrpSpPr>
          <p:cNvPr id="5" name="Group 4"/>
          <p:cNvGrpSpPr>
            <a:grpSpLocks/>
          </p:cNvGrpSpPr>
          <p:nvPr userDrawn="1"/>
        </p:nvGrpSpPr>
        <p:grpSpPr bwMode="auto">
          <a:xfrm>
            <a:off x="323850" y="755650"/>
            <a:ext cx="8496300" cy="1017588"/>
            <a:chOff x="204" y="476"/>
            <a:chExt cx="5352" cy="641"/>
          </a:xfrm>
        </p:grpSpPr>
        <p:grpSp>
          <p:nvGrpSpPr>
            <p:cNvPr id="6" name="Group 5"/>
            <p:cNvGrpSpPr>
              <a:grpSpLocks/>
            </p:cNvGrpSpPr>
            <p:nvPr userDrawn="1"/>
          </p:nvGrpSpPr>
          <p:grpSpPr bwMode="auto">
            <a:xfrm>
              <a:off x="204" y="476"/>
              <a:ext cx="5352" cy="51"/>
              <a:chOff x="204" y="476"/>
              <a:chExt cx="5352" cy="51"/>
            </a:xfrm>
          </p:grpSpPr>
          <p:sp>
            <p:nvSpPr>
              <p:cNvPr id="8" name="Line 6"/>
              <p:cNvSpPr>
                <a:spLocks noChangeShapeType="1"/>
              </p:cNvSpPr>
              <p:nvPr userDrawn="1"/>
            </p:nvSpPr>
            <p:spPr bwMode="auto">
              <a:xfrm>
                <a:off x="204" y="476"/>
                <a:ext cx="5352" cy="0"/>
              </a:xfrm>
              <a:prstGeom prst="line">
                <a:avLst/>
              </a:prstGeom>
              <a:noFill/>
              <a:ln w="63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9" name="Line 7"/>
              <p:cNvSpPr>
                <a:spLocks noChangeShapeType="1"/>
              </p:cNvSpPr>
              <p:nvPr userDrawn="1"/>
            </p:nvSpPr>
            <p:spPr bwMode="auto">
              <a:xfrm>
                <a:off x="204" y="527"/>
                <a:ext cx="5352" cy="0"/>
              </a:xfrm>
              <a:prstGeom prst="line">
                <a:avLst/>
              </a:prstGeom>
              <a:noFill/>
              <a:ln w="762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
          <p:nvSpPr>
            <p:cNvPr id="7" name="Line 8"/>
            <p:cNvSpPr>
              <a:spLocks noChangeShapeType="1"/>
            </p:cNvSpPr>
            <p:nvPr userDrawn="1"/>
          </p:nvSpPr>
          <p:spPr bwMode="auto">
            <a:xfrm>
              <a:off x="204" y="1117"/>
              <a:ext cx="5352" cy="0"/>
            </a:xfrm>
            <a:prstGeom prst="line">
              <a:avLst/>
            </a:prstGeom>
            <a:noFill/>
            <a:ln w="63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pic>
        <p:nvPicPr>
          <p:cNvPr id="10" name="Picture 24" descr="RLinklaters"/>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30200" y="482600"/>
            <a:ext cx="1014413"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774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noProof="0"/>
              <a:t>Titelmasterformat durch Klicken bearbeiten</a:t>
            </a:r>
            <a:endParaRPr lang="en-GB" noProof="0" dirty="0"/>
          </a:p>
        </p:txBody>
      </p:sp>
      <p:sp>
        <p:nvSpPr>
          <p:cNvPr id="5" name="Content Placeholder 4"/>
          <p:cNvSpPr>
            <a:spLocks noGrp="1"/>
          </p:cNvSpPr>
          <p:nvPr>
            <p:ph sz="quarter" idx="11"/>
          </p:nvPr>
        </p:nvSpPr>
        <p:spPr>
          <a:xfrm>
            <a:off x="309600" y="2109600"/>
            <a:ext cx="8492400" cy="4071600"/>
          </a:xfrm>
        </p:spPr>
        <p:txBody>
          <a:bodyPr/>
          <a:lstStyle>
            <a:lvl1pPr>
              <a:lnSpc>
                <a:spcPct val="100000"/>
              </a:lnSpc>
              <a:buClr>
                <a:schemeClr val="tx1"/>
              </a:buClr>
              <a:defRPr/>
            </a:lvl1pPr>
            <a:lvl2pPr marL="270000" indent="-270000">
              <a:lnSpc>
                <a:spcPct val="100000"/>
              </a:lnSpc>
              <a:buClr>
                <a:schemeClr val="tx1"/>
              </a:buClr>
              <a:buFont typeface="Arial" panose="020B0604020202020204" pitchFamily="34" charset="0"/>
              <a:buChar char="&gt;"/>
              <a:defRPr/>
            </a:lvl2pPr>
            <a:lvl3pPr marL="539750" indent="-270000">
              <a:lnSpc>
                <a:spcPct val="100000"/>
              </a:lnSpc>
              <a:buClr>
                <a:schemeClr val="tx1"/>
              </a:buClr>
              <a:buFont typeface="Arial" panose="020B0604020202020204" pitchFamily="34" charset="0"/>
              <a:buChar char="&gt;"/>
              <a:defRPr/>
            </a:lvl3pPr>
            <a:lvl4pPr marL="810000" indent="-270000">
              <a:lnSpc>
                <a:spcPct val="100000"/>
              </a:lnSpc>
              <a:buClr>
                <a:schemeClr val="tx1"/>
              </a:buClr>
              <a:buFont typeface="Arial" panose="020B0604020202020204" pitchFamily="34" charset="0"/>
              <a:buChar char="&gt;"/>
              <a:defRPr/>
            </a:lvl4pPr>
            <a:lvl5pPr marL="1081088" indent="-271463">
              <a:lnSpc>
                <a:spcPct val="100000"/>
              </a:lnSpc>
              <a:buClr>
                <a:schemeClr val="tx1"/>
              </a:buClr>
              <a:buFont typeface="Arial" panose="020B0604020202020204" pitchFamily="34" charset="0"/>
              <a:buChar char="&gt;"/>
              <a:defRPr/>
            </a:lvl5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GB" dirty="0"/>
          </a:p>
        </p:txBody>
      </p:sp>
    </p:spTree>
    <p:extLst>
      <p:ext uri="{BB962C8B-B14F-4D97-AF65-F5344CB8AC3E}">
        <p14:creationId xmlns:p14="http://schemas.microsoft.com/office/powerpoint/2010/main" val="372928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de-DE" noProof="0"/>
              <a:t>Titelmasterformat durch Klicken bearbeiten</a:t>
            </a:r>
            <a:endParaRPr lang="en-GB" noProof="0" dirty="0"/>
          </a:p>
        </p:txBody>
      </p:sp>
    </p:spTree>
    <p:extLst>
      <p:ext uri="{BB962C8B-B14F-4D97-AF65-F5344CB8AC3E}">
        <p14:creationId xmlns:p14="http://schemas.microsoft.com/office/powerpoint/2010/main" val="170531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8477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noProof="0"/>
              <a:t>Titelmasterformat durch Klicken bearbeiten</a:t>
            </a:r>
            <a:endParaRPr lang="en-GB" noProof="0" dirty="0"/>
          </a:p>
        </p:txBody>
      </p:sp>
      <p:sp>
        <p:nvSpPr>
          <p:cNvPr id="4" name="Subtitle 2"/>
          <p:cNvSpPr>
            <a:spLocks noGrp="1"/>
          </p:cNvSpPr>
          <p:nvPr>
            <p:ph type="subTitle" idx="1"/>
          </p:nvPr>
        </p:nvSpPr>
        <p:spPr>
          <a:xfrm>
            <a:off x="309600" y="2109600"/>
            <a:ext cx="8492400" cy="1319400"/>
          </a:xfrm>
        </p:spPr>
        <p:txBody>
          <a:bodyPr lIns="360000">
            <a:normAutofit/>
          </a:bodyPr>
          <a:lstStyle>
            <a:lvl1pPr marL="0" indent="0" algn="l">
              <a:lnSpc>
                <a:spcPct val="100000"/>
              </a:lnSpc>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noProof="0"/>
              <a:t>Formatvorlage des Untertitelmasters durch Klicken bearbeiten</a:t>
            </a:r>
            <a:endParaRPr lang="en-GB" noProof="0" dirty="0"/>
          </a:p>
        </p:txBody>
      </p:sp>
    </p:spTree>
    <p:extLst>
      <p:ext uri="{BB962C8B-B14F-4D97-AF65-F5344CB8AC3E}">
        <p14:creationId xmlns:p14="http://schemas.microsoft.com/office/powerpoint/2010/main" val="1152913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noProof="0"/>
              <a:t>Click to edit Master title style</a:t>
            </a:r>
            <a:endParaRPr lang="en-GB" noProof="0" dirty="0"/>
          </a:p>
        </p:txBody>
      </p:sp>
    </p:spTree>
    <p:extLst>
      <p:ext uri="{BB962C8B-B14F-4D97-AF65-F5344CB8AC3E}">
        <p14:creationId xmlns:p14="http://schemas.microsoft.com/office/powerpoint/2010/main" val="1589034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9600" y="878400"/>
            <a:ext cx="8492400" cy="856800"/>
          </a:xfrm>
          <a:prstGeom prst="rect">
            <a:avLst/>
          </a:prstGeom>
        </p:spPr>
        <p:txBody>
          <a:bodyPr vert="horz" lIns="360000" tIns="45720" rIns="91440" bIns="45720" rtlCol="0" anchor="ctr">
            <a:normAutofit/>
          </a:bodyPr>
          <a:lstStyle/>
          <a:p>
            <a:r>
              <a:rPr lang="de-DE" noProof="0"/>
              <a:t>Titelmasterformat durch Klicken bearbeiten</a:t>
            </a:r>
            <a:endParaRPr lang="en-GB" noProof="0" dirty="0"/>
          </a:p>
        </p:txBody>
      </p:sp>
      <p:sp>
        <p:nvSpPr>
          <p:cNvPr id="3" name="Text Placeholder 2"/>
          <p:cNvSpPr>
            <a:spLocks noGrp="1"/>
          </p:cNvSpPr>
          <p:nvPr>
            <p:ph type="body" idx="1"/>
          </p:nvPr>
        </p:nvSpPr>
        <p:spPr>
          <a:xfrm>
            <a:off x="309600" y="2109600"/>
            <a:ext cx="8492400" cy="4071600"/>
          </a:xfrm>
          <a:prstGeom prst="rect">
            <a:avLst/>
          </a:prstGeom>
        </p:spPr>
        <p:txBody>
          <a:bodyPr vert="horz" lIns="360000" tIns="45720" rIns="91440" bIns="45720" rtlCol="0">
            <a:normAutofit/>
          </a:bodyPr>
          <a:lstStyle/>
          <a:p>
            <a:pPr lvl="0"/>
            <a:r>
              <a:rPr lang="de-DE" noProof="0"/>
              <a:t>Formatvorlagen des Textmasters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en-GB" noProof="0" dirty="0"/>
          </a:p>
        </p:txBody>
      </p:sp>
      <p:grpSp>
        <p:nvGrpSpPr>
          <p:cNvPr id="7" name="Group 4"/>
          <p:cNvGrpSpPr>
            <a:grpSpLocks/>
          </p:cNvGrpSpPr>
          <p:nvPr/>
        </p:nvGrpSpPr>
        <p:grpSpPr bwMode="auto">
          <a:xfrm>
            <a:off x="323850" y="755650"/>
            <a:ext cx="8496300" cy="1017588"/>
            <a:chOff x="204" y="476"/>
            <a:chExt cx="5352" cy="641"/>
          </a:xfrm>
        </p:grpSpPr>
        <p:grpSp>
          <p:nvGrpSpPr>
            <p:cNvPr id="8" name="Group 5"/>
            <p:cNvGrpSpPr>
              <a:grpSpLocks/>
            </p:cNvGrpSpPr>
            <p:nvPr userDrawn="1"/>
          </p:nvGrpSpPr>
          <p:grpSpPr bwMode="auto">
            <a:xfrm>
              <a:off x="204" y="476"/>
              <a:ext cx="5352" cy="51"/>
              <a:chOff x="204" y="476"/>
              <a:chExt cx="5352" cy="51"/>
            </a:xfrm>
          </p:grpSpPr>
          <p:sp>
            <p:nvSpPr>
              <p:cNvPr id="10" name="Line 6"/>
              <p:cNvSpPr>
                <a:spLocks noChangeShapeType="1"/>
              </p:cNvSpPr>
              <p:nvPr userDrawn="1"/>
            </p:nvSpPr>
            <p:spPr bwMode="auto">
              <a:xfrm>
                <a:off x="204" y="476"/>
                <a:ext cx="5352" cy="0"/>
              </a:xfrm>
              <a:prstGeom prst="line">
                <a:avLst/>
              </a:prstGeom>
              <a:noFill/>
              <a:ln w="6350">
                <a:solidFill>
                  <a:srgbClr val="5F5F5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sp>
            <p:nvSpPr>
              <p:cNvPr id="11" name="Line 7"/>
              <p:cNvSpPr>
                <a:spLocks noChangeShapeType="1"/>
              </p:cNvSpPr>
              <p:nvPr userDrawn="1"/>
            </p:nvSpPr>
            <p:spPr bwMode="auto">
              <a:xfrm>
                <a:off x="204" y="527"/>
                <a:ext cx="5352" cy="0"/>
              </a:xfrm>
              <a:prstGeom prst="line">
                <a:avLst/>
              </a:prstGeom>
              <a:noFill/>
              <a:ln w="7620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
          <p:nvSpPr>
            <p:cNvPr id="9" name="Line 8"/>
            <p:cNvSpPr>
              <a:spLocks noChangeShapeType="1"/>
            </p:cNvSpPr>
            <p:nvPr userDrawn="1"/>
          </p:nvSpPr>
          <p:spPr bwMode="auto">
            <a:xfrm>
              <a:off x="204" y="1117"/>
              <a:ext cx="5352" cy="0"/>
            </a:xfrm>
            <a:prstGeom prst="line">
              <a:avLst/>
            </a:prstGeom>
            <a:noFill/>
            <a:ln w="6350">
              <a:solidFill>
                <a:srgbClr val="C0C0C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en-GB"/>
            </a:p>
          </p:txBody>
        </p:sp>
      </p:grpSp>
      <p:sp>
        <p:nvSpPr>
          <p:cNvPr id="34" name="TextBox 33"/>
          <p:cNvSpPr txBox="1"/>
          <p:nvPr userDrawn="1"/>
        </p:nvSpPr>
        <p:spPr>
          <a:xfrm>
            <a:off x="6397200" y="6246000"/>
            <a:ext cx="2422800" cy="475200"/>
          </a:xfrm>
          <a:prstGeom prst="rect">
            <a:avLst/>
          </a:prstGeom>
          <a:noFill/>
          <a:ln>
            <a:noFill/>
          </a:ln>
        </p:spPr>
        <p:txBody>
          <a:bodyPr wrap="square" rtlCol="0">
            <a:noAutofit/>
          </a:bodyPr>
          <a:lstStyle/>
          <a:p>
            <a:pPr algn="r"/>
            <a:endParaRPr lang="en-GB" sz="1000" dirty="0"/>
          </a:p>
        </p:txBody>
      </p:sp>
      <p:pic>
        <p:nvPicPr>
          <p:cNvPr id="12" name="Picture 24" descr="RLinklaters"/>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330200" y="482600"/>
            <a:ext cx="1014413" cy="16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2939185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Lst>
  <p:hf sldNum="0" hdr="0" ftr="0" dt="0"/>
  <p:txStyles>
    <p:titleStyle>
      <a:lvl1pPr marL="0" indent="0" algn="l" defTabSz="914400" rtl="0" eaLnBrk="1" latinLnBrk="0" hangingPunct="1">
        <a:spcBef>
          <a:spcPct val="0"/>
        </a:spcBef>
        <a:buNone/>
        <a:defRPr sz="2800" kern="1200">
          <a:solidFill>
            <a:schemeClr val="tx1"/>
          </a:solidFill>
          <a:latin typeface="Arial" pitchFamily="34" charset="0"/>
          <a:ea typeface="+mj-ea"/>
          <a:cs typeface="Arial" pitchFamily="34" charset="0"/>
        </a:defRPr>
      </a:lvl1pPr>
    </p:titleStyle>
    <p:bodyStyle>
      <a:lvl1pPr marL="0" indent="0" algn="l" defTabSz="914400" rtl="0" eaLnBrk="1" latinLnBrk="0" hangingPunct="1">
        <a:lnSpc>
          <a:spcPct val="100000"/>
        </a:lnSpc>
        <a:spcBef>
          <a:spcPts val="0"/>
        </a:spcBef>
        <a:spcAft>
          <a:spcPts val="1200"/>
        </a:spcAft>
        <a:buClr>
          <a:schemeClr val="tx1"/>
        </a:buClr>
        <a:buFont typeface="Arial" pitchFamily="34" charset="0"/>
        <a:buNone/>
        <a:defRPr sz="2000" kern="1200">
          <a:solidFill>
            <a:schemeClr val="tx1"/>
          </a:solidFill>
          <a:latin typeface="Arial" pitchFamily="34" charset="0"/>
          <a:ea typeface="+mn-ea"/>
          <a:cs typeface="Arial" pitchFamily="34" charset="0"/>
        </a:defRPr>
      </a:lvl1pPr>
      <a:lvl2pPr marL="269875"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2pPr>
      <a:lvl3pPr marL="539750"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3pPr>
      <a:lvl4pPr marL="810000" indent="-270000"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4pPr>
      <a:lvl5pPr marL="1080000" indent="-269875" algn="l" defTabSz="914400" rtl="0" eaLnBrk="1" latinLnBrk="0" hangingPunct="1">
        <a:lnSpc>
          <a:spcPct val="100000"/>
        </a:lnSpc>
        <a:spcBef>
          <a:spcPts val="0"/>
        </a:spcBef>
        <a:spcAft>
          <a:spcPts val="1200"/>
        </a:spcAft>
        <a:buClr>
          <a:schemeClr val="tx1"/>
        </a:buClr>
        <a:buFont typeface="TradeGothic" pitchFamily="2" charset="0"/>
        <a:buChar char="&gt;"/>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de-DE" dirty="0"/>
              <a:t>Friedrich-Alexander Universität Erlangen-Nürnberg</a:t>
            </a:r>
            <a:br>
              <a:rPr lang="de-DE" dirty="0"/>
            </a:br>
            <a:r>
              <a:rPr lang="de-DE" dirty="0"/>
              <a:t>Vorlesung Bilanzrecht</a:t>
            </a:r>
          </a:p>
        </p:txBody>
      </p:sp>
      <p:sp>
        <p:nvSpPr>
          <p:cNvPr id="3" name="Subtitle 2"/>
          <p:cNvSpPr>
            <a:spLocks noGrp="1"/>
          </p:cNvSpPr>
          <p:nvPr>
            <p:ph type="subTitle" idx="1"/>
          </p:nvPr>
        </p:nvSpPr>
        <p:spPr/>
        <p:txBody>
          <a:bodyPr/>
          <a:lstStyle/>
          <a:p>
            <a:r>
              <a:rPr lang="de-DE" dirty="0"/>
              <a:t>Vorlesung 2: Grundlagen des Bilanzrechts</a:t>
            </a:r>
          </a:p>
          <a:p>
            <a:endParaRPr lang="de-DE" dirty="0"/>
          </a:p>
          <a:p>
            <a:endParaRPr lang="de-DE" dirty="0"/>
          </a:p>
          <a:p>
            <a:endParaRPr lang="de-DE" dirty="0"/>
          </a:p>
          <a:p>
            <a:r>
              <a:rPr lang="de-DE" dirty="0"/>
              <a:t>Martin Mager</a:t>
            </a:r>
          </a:p>
          <a:p>
            <a:endParaRPr lang="de-DE" dirty="0"/>
          </a:p>
          <a:p>
            <a:r>
              <a:rPr lang="de-DE" dirty="0"/>
              <a:t>12. Mai 2017</a:t>
            </a:r>
          </a:p>
        </p:txBody>
      </p:sp>
    </p:spTree>
    <p:extLst>
      <p:ext uri="{BB962C8B-B14F-4D97-AF65-F5344CB8AC3E}">
        <p14:creationId xmlns:p14="http://schemas.microsoft.com/office/powerpoint/2010/main" val="3594279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Bilanzrecht - Rechtsgrundlagen</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Bilanzrecht außerhalb des HGB:</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Querbezüge um Gesellschaftsrecht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Publizitätsgesetz</a:t>
            </a:r>
            <a:r>
              <a:rPr lang="de-DE" sz="2000" dirty="0"/>
              <a:t> (PublG): rechtsformunabhängige Publizitätsvorschrift für Einzelkaufleute, Personengesellschaften mit natürlichen Personen als Vollhaftern, wirtschaftliche Vereine, bestimmte Stiftungen jeweils ab einer gewissen Größe </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RechKredV und RechVersV</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etc.</a:t>
            </a:r>
          </a:p>
          <a:p>
            <a:pPr marL="176212" lvl="2" indent="0">
              <a:lnSpc>
                <a:spcPct val="105000"/>
              </a:lnSpc>
              <a:spcBef>
                <a:spcPts val="200"/>
              </a:spcBef>
              <a:spcAft>
                <a:spcPts val="200"/>
              </a:spcAft>
              <a:buClr>
                <a:srgbClr val="000000"/>
              </a:buClr>
              <a:buNone/>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922898679"/>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0" lvl="1"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
        <p:nvSpPr>
          <p:cNvPr id="4" name="Textfeld 2"/>
          <p:cNvSpPr txBox="1"/>
          <p:nvPr/>
        </p:nvSpPr>
        <p:spPr>
          <a:xfrm>
            <a:off x="332525" y="2132856"/>
            <a:ext cx="2462200" cy="523220"/>
          </a:xfrm>
          <a:prstGeom prst="rect">
            <a:avLst/>
          </a:prstGeom>
          <a:noFill/>
        </p:spPr>
        <p:txBody>
          <a:bodyPr wrap="square" rtlCol="0">
            <a:spAutoFit/>
          </a:bodyPr>
          <a:lstStyle/>
          <a:p>
            <a:pPr algn="ctr"/>
            <a:r>
              <a:rPr lang="de-DE" sz="1400" b="1" dirty="0"/>
              <a:t>Handelsgesetzbuch</a:t>
            </a:r>
            <a:r>
              <a:rPr lang="de-DE" sz="1400" dirty="0"/>
              <a:t/>
            </a:r>
            <a:br>
              <a:rPr lang="de-DE" sz="1400" dirty="0"/>
            </a:br>
            <a:r>
              <a:rPr lang="de-DE" sz="1400" dirty="0"/>
              <a:t>(Fünf Bücher)</a:t>
            </a:r>
          </a:p>
        </p:txBody>
      </p:sp>
      <p:sp>
        <p:nvSpPr>
          <p:cNvPr id="5" name="Textfeld 7"/>
          <p:cNvSpPr txBox="1"/>
          <p:nvPr/>
        </p:nvSpPr>
        <p:spPr>
          <a:xfrm>
            <a:off x="3345115" y="2132856"/>
            <a:ext cx="2462200" cy="523220"/>
          </a:xfrm>
          <a:prstGeom prst="rect">
            <a:avLst/>
          </a:prstGeom>
          <a:noFill/>
        </p:spPr>
        <p:txBody>
          <a:bodyPr wrap="square" rtlCol="0">
            <a:spAutoFit/>
          </a:bodyPr>
          <a:lstStyle/>
          <a:p>
            <a:pPr algn="ctr"/>
            <a:r>
              <a:rPr lang="de-DE" sz="1400" b="1" dirty="0"/>
              <a:t>Handelsbücher</a:t>
            </a:r>
            <a:r>
              <a:rPr lang="de-DE" sz="1400" dirty="0"/>
              <a:t/>
            </a:r>
            <a:br>
              <a:rPr lang="de-DE" sz="1400" dirty="0"/>
            </a:br>
            <a:r>
              <a:rPr lang="de-DE" sz="1400" dirty="0"/>
              <a:t>(Sechs Abschnitte)</a:t>
            </a:r>
          </a:p>
        </p:txBody>
      </p:sp>
      <p:sp>
        <p:nvSpPr>
          <p:cNvPr id="6" name="Textfeld 8"/>
          <p:cNvSpPr txBox="1"/>
          <p:nvPr/>
        </p:nvSpPr>
        <p:spPr>
          <a:xfrm>
            <a:off x="6364589" y="2132856"/>
            <a:ext cx="2462200" cy="523220"/>
          </a:xfrm>
          <a:prstGeom prst="rect">
            <a:avLst/>
          </a:prstGeom>
          <a:noFill/>
        </p:spPr>
        <p:txBody>
          <a:bodyPr wrap="square" rtlCol="0">
            <a:spAutoFit/>
          </a:bodyPr>
          <a:lstStyle/>
          <a:p>
            <a:pPr algn="ctr"/>
            <a:r>
              <a:rPr lang="de-DE" sz="1400" b="1" dirty="0"/>
              <a:t>Kapitalgesellschaften</a:t>
            </a:r>
            <a:r>
              <a:rPr lang="de-DE" sz="1400" dirty="0"/>
              <a:t/>
            </a:r>
            <a:br>
              <a:rPr lang="de-DE" sz="1400" dirty="0"/>
            </a:br>
            <a:r>
              <a:rPr lang="de-DE" sz="1400" dirty="0"/>
              <a:t>(Sechs Unterabschnitte)</a:t>
            </a:r>
          </a:p>
        </p:txBody>
      </p:sp>
      <p:sp>
        <p:nvSpPr>
          <p:cNvPr id="7" name="Rechteck 3"/>
          <p:cNvSpPr/>
          <p:nvPr/>
        </p:nvSpPr>
        <p:spPr>
          <a:xfrm>
            <a:off x="327203" y="2708377"/>
            <a:ext cx="2462400" cy="72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Handelsstand</a:t>
            </a:r>
            <a:br>
              <a:rPr lang="de-DE" sz="1200" dirty="0">
                <a:solidFill>
                  <a:schemeClr val="tx1"/>
                </a:solidFill>
              </a:rPr>
            </a:br>
            <a:r>
              <a:rPr lang="de-DE" sz="1200" dirty="0">
                <a:solidFill>
                  <a:schemeClr val="tx1"/>
                </a:solidFill>
              </a:rPr>
              <a:t>(§§ 1 – 104)</a:t>
            </a:r>
          </a:p>
        </p:txBody>
      </p:sp>
      <p:sp>
        <p:nvSpPr>
          <p:cNvPr id="8" name="Rechteck 9"/>
          <p:cNvSpPr/>
          <p:nvPr/>
        </p:nvSpPr>
        <p:spPr>
          <a:xfrm>
            <a:off x="332425" y="4139068"/>
            <a:ext cx="2462400" cy="720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200" b="1" dirty="0">
                <a:solidFill>
                  <a:schemeClr val="tx1"/>
                </a:solidFill>
              </a:rPr>
              <a:t>Drittes Buch.</a:t>
            </a:r>
            <a:br>
              <a:rPr lang="de-DE" sz="1200" b="1" dirty="0">
                <a:solidFill>
                  <a:schemeClr val="tx1"/>
                </a:solidFill>
              </a:rPr>
            </a:br>
            <a:r>
              <a:rPr lang="de-DE" sz="1200" b="1" dirty="0">
                <a:solidFill>
                  <a:schemeClr val="tx1"/>
                </a:solidFill>
              </a:rPr>
              <a:t>Handelsbücher</a:t>
            </a:r>
            <a:br>
              <a:rPr lang="de-DE" sz="1200" b="1" dirty="0">
                <a:solidFill>
                  <a:schemeClr val="tx1"/>
                </a:solidFill>
              </a:rPr>
            </a:br>
            <a:r>
              <a:rPr lang="de-DE" sz="1200" b="1" dirty="0">
                <a:solidFill>
                  <a:schemeClr val="tx1"/>
                </a:solidFill>
              </a:rPr>
              <a:t>(§§ 238 – 342e)</a:t>
            </a:r>
          </a:p>
        </p:txBody>
      </p:sp>
      <p:sp>
        <p:nvSpPr>
          <p:cNvPr id="9" name="Rechteck 10"/>
          <p:cNvSpPr/>
          <p:nvPr/>
        </p:nvSpPr>
        <p:spPr>
          <a:xfrm>
            <a:off x="332425" y="3422728"/>
            <a:ext cx="2462400" cy="72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Handelsgesellschaften und</a:t>
            </a:r>
            <a:br>
              <a:rPr lang="de-DE" sz="1200" dirty="0">
                <a:solidFill>
                  <a:schemeClr val="tx1"/>
                </a:solidFill>
              </a:rPr>
            </a:br>
            <a:r>
              <a:rPr lang="de-DE" sz="1200" dirty="0">
                <a:solidFill>
                  <a:schemeClr val="tx1"/>
                </a:solidFill>
              </a:rPr>
              <a:t>stille Gesellschaften</a:t>
            </a:r>
            <a:br>
              <a:rPr lang="de-DE" sz="1200" dirty="0">
                <a:solidFill>
                  <a:schemeClr val="tx1"/>
                </a:solidFill>
              </a:rPr>
            </a:br>
            <a:r>
              <a:rPr lang="de-DE" sz="1200" dirty="0">
                <a:solidFill>
                  <a:schemeClr val="tx1"/>
                </a:solidFill>
              </a:rPr>
              <a:t>(§§ 1 – 104)</a:t>
            </a:r>
          </a:p>
        </p:txBody>
      </p:sp>
      <p:sp>
        <p:nvSpPr>
          <p:cNvPr id="10" name="Rechteck 11"/>
          <p:cNvSpPr/>
          <p:nvPr/>
        </p:nvSpPr>
        <p:spPr>
          <a:xfrm>
            <a:off x="332425" y="4861634"/>
            <a:ext cx="2462400" cy="72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Handelsgeschäfte</a:t>
            </a:r>
            <a:br>
              <a:rPr lang="de-DE" sz="1200" dirty="0">
                <a:solidFill>
                  <a:schemeClr val="tx1"/>
                </a:solidFill>
              </a:rPr>
            </a:br>
            <a:r>
              <a:rPr lang="de-DE" sz="1200" dirty="0">
                <a:solidFill>
                  <a:schemeClr val="tx1"/>
                </a:solidFill>
              </a:rPr>
              <a:t>(§§ 343 - 460)</a:t>
            </a:r>
          </a:p>
        </p:txBody>
      </p:sp>
      <p:sp>
        <p:nvSpPr>
          <p:cNvPr id="11" name="Rechteck 12"/>
          <p:cNvSpPr/>
          <p:nvPr/>
        </p:nvSpPr>
        <p:spPr>
          <a:xfrm>
            <a:off x="332425" y="5580351"/>
            <a:ext cx="2462400" cy="720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200" dirty="0">
                <a:solidFill>
                  <a:schemeClr val="tx1"/>
                </a:solidFill>
              </a:rPr>
              <a:t>Seehandel</a:t>
            </a:r>
            <a:br>
              <a:rPr lang="de-DE" sz="1200" dirty="0">
                <a:solidFill>
                  <a:schemeClr val="tx1"/>
                </a:solidFill>
              </a:rPr>
            </a:br>
            <a:r>
              <a:rPr lang="de-DE" sz="1200" dirty="0">
                <a:solidFill>
                  <a:schemeClr val="tx1"/>
                </a:solidFill>
              </a:rPr>
              <a:t>(§§ 476 - 905)</a:t>
            </a:r>
          </a:p>
        </p:txBody>
      </p:sp>
      <p:grpSp>
        <p:nvGrpSpPr>
          <p:cNvPr id="12" name="Gruppieren 4"/>
          <p:cNvGrpSpPr/>
          <p:nvPr/>
        </p:nvGrpSpPr>
        <p:grpSpPr>
          <a:xfrm>
            <a:off x="3324600" y="2708376"/>
            <a:ext cx="2462400" cy="3585600"/>
            <a:chOff x="3324600" y="2708377"/>
            <a:chExt cx="2462400" cy="3454483"/>
          </a:xfrm>
        </p:grpSpPr>
        <p:sp>
          <p:nvSpPr>
            <p:cNvPr id="13" name="Rechteck 13"/>
            <p:cNvSpPr/>
            <p:nvPr/>
          </p:nvSpPr>
          <p:spPr>
            <a:xfrm>
              <a:off x="3324600" y="2708377"/>
              <a:ext cx="24624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50" dirty="0">
                  <a:solidFill>
                    <a:schemeClr val="tx1"/>
                  </a:solidFill>
                </a:rPr>
                <a:t>Vorschriften für alle Kaufleute</a:t>
              </a:r>
              <a:br>
                <a:rPr lang="de-DE" sz="1150" dirty="0">
                  <a:solidFill>
                    <a:schemeClr val="tx1"/>
                  </a:solidFill>
                </a:rPr>
              </a:br>
              <a:r>
                <a:rPr lang="de-DE" sz="1150" dirty="0">
                  <a:solidFill>
                    <a:schemeClr val="tx1"/>
                  </a:solidFill>
                </a:rPr>
                <a:t>(§§ 238 – 263)</a:t>
              </a:r>
            </a:p>
          </p:txBody>
        </p:sp>
        <p:sp>
          <p:nvSpPr>
            <p:cNvPr id="14" name="Rechteck 14"/>
            <p:cNvSpPr/>
            <p:nvPr/>
          </p:nvSpPr>
          <p:spPr>
            <a:xfrm>
              <a:off x="3324600" y="3280821"/>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b="1" dirty="0">
                  <a:solidFill>
                    <a:schemeClr val="tx1"/>
                  </a:solidFill>
                </a:rPr>
                <a:t>Ergänzende Vorschriften</a:t>
              </a:r>
              <a:br>
                <a:rPr lang="de-DE" sz="1150" b="1" dirty="0">
                  <a:solidFill>
                    <a:schemeClr val="tx1"/>
                  </a:solidFill>
                </a:rPr>
              </a:br>
              <a:r>
                <a:rPr lang="de-DE" sz="1150" b="1" dirty="0">
                  <a:solidFill>
                    <a:schemeClr val="tx1"/>
                  </a:solidFill>
                </a:rPr>
                <a:t>für Kapitalgesellschaften</a:t>
              </a:r>
              <a:br>
                <a:rPr lang="de-DE" sz="1150" b="1" dirty="0">
                  <a:solidFill>
                    <a:schemeClr val="tx1"/>
                  </a:solidFill>
                </a:rPr>
              </a:br>
              <a:r>
                <a:rPr lang="de-DE" sz="1150" b="1" dirty="0">
                  <a:solidFill>
                    <a:schemeClr val="tx1"/>
                  </a:solidFill>
                </a:rPr>
                <a:t>(§§ 264 – 335b)</a:t>
              </a:r>
            </a:p>
          </p:txBody>
        </p:sp>
        <p:sp>
          <p:nvSpPr>
            <p:cNvPr id="15" name="Rechteck 15"/>
            <p:cNvSpPr/>
            <p:nvPr/>
          </p:nvSpPr>
          <p:spPr>
            <a:xfrm>
              <a:off x="3324600" y="3859009"/>
              <a:ext cx="24624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50" dirty="0">
                  <a:solidFill>
                    <a:schemeClr val="tx1"/>
                  </a:solidFill>
                </a:rPr>
                <a:t>Ergänzende Vorschriften für ein-</a:t>
              </a:r>
              <a:br>
                <a:rPr lang="de-DE" sz="1150" dirty="0">
                  <a:solidFill>
                    <a:schemeClr val="tx1"/>
                  </a:solidFill>
                </a:rPr>
              </a:br>
              <a:r>
                <a:rPr lang="de-DE" sz="1150" dirty="0">
                  <a:solidFill>
                    <a:schemeClr val="tx1"/>
                  </a:solidFill>
                </a:rPr>
                <a:t>getragene Genossenschaften</a:t>
              </a:r>
              <a:br>
                <a:rPr lang="de-DE" sz="1150" dirty="0">
                  <a:solidFill>
                    <a:schemeClr val="tx1"/>
                  </a:solidFill>
                </a:rPr>
              </a:br>
              <a:r>
                <a:rPr lang="de-DE" sz="1150" dirty="0">
                  <a:solidFill>
                    <a:schemeClr val="tx1"/>
                  </a:solidFill>
                </a:rPr>
                <a:t>(§§ 336 – 339)</a:t>
              </a:r>
            </a:p>
          </p:txBody>
        </p:sp>
        <p:sp>
          <p:nvSpPr>
            <p:cNvPr id="16" name="Rechteck 16"/>
            <p:cNvSpPr/>
            <p:nvPr/>
          </p:nvSpPr>
          <p:spPr>
            <a:xfrm>
              <a:off x="3324600" y="4437973"/>
              <a:ext cx="24624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50" dirty="0">
                  <a:solidFill>
                    <a:schemeClr val="tx1"/>
                  </a:solidFill>
                </a:rPr>
                <a:t>Erg. Vorschriften für Unternehmen best. Geschäftszweige</a:t>
              </a:r>
              <a:br>
                <a:rPr lang="de-DE" sz="1150" dirty="0">
                  <a:solidFill>
                    <a:schemeClr val="tx1"/>
                  </a:solidFill>
                </a:rPr>
              </a:br>
              <a:r>
                <a:rPr lang="de-DE" sz="1150" dirty="0">
                  <a:solidFill>
                    <a:schemeClr val="tx1"/>
                  </a:solidFill>
                </a:rPr>
                <a:t>(§§ 340 – 341p)</a:t>
              </a:r>
            </a:p>
          </p:txBody>
        </p:sp>
        <p:sp>
          <p:nvSpPr>
            <p:cNvPr id="17" name="Rechteck 17"/>
            <p:cNvSpPr/>
            <p:nvPr/>
          </p:nvSpPr>
          <p:spPr>
            <a:xfrm>
              <a:off x="3324600" y="5010860"/>
              <a:ext cx="24624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50" dirty="0">
                  <a:solidFill>
                    <a:schemeClr val="tx1"/>
                  </a:solidFill>
                </a:rPr>
                <a:t>Privates Rechnungslegungs-</a:t>
              </a:r>
              <a:br>
                <a:rPr lang="de-DE" sz="1150" dirty="0">
                  <a:solidFill>
                    <a:schemeClr val="tx1"/>
                  </a:solidFill>
                </a:rPr>
              </a:br>
              <a:r>
                <a:rPr lang="de-DE" sz="1150" dirty="0" err="1">
                  <a:solidFill>
                    <a:schemeClr val="tx1"/>
                  </a:solidFill>
                </a:rPr>
                <a:t>gremium</a:t>
              </a:r>
              <a:r>
                <a:rPr lang="de-DE" sz="1150" dirty="0">
                  <a:solidFill>
                    <a:schemeClr val="tx1"/>
                  </a:solidFill>
                </a:rPr>
                <a:t>, Rechnungslegungsbeirat</a:t>
              </a:r>
              <a:br>
                <a:rPr lang="de-DE" sz="1150" dirty="0">
                  <a:solidFill>
                    <a:schemeClr val="tx1"/>
                  </a:solidFill>
                </a:rPr>
              </a:br>
              <a:r>
                <a:rPr lang="de-DE" sz="1150" dirty="0">
                  <a:solidFill>
                    <a:schemeClr val="tx1"/>
                  </a:solidFill>
                </a:rPr>
                <a:t>(§§ 342 – 342a)</a:t>
              </a:r>
            </a:p>
          </p:txBody>
        </p:sp>
        <p:sp>
          <p:nvSpPr>
            <p:cNvPr id="18" name="Rechteck 18"/>
            <p:cNvSpPr/>
            <p:nvPr/>
          </p:nvSpPr>
          <p:spPr>
            <a:xfrm>
              <a:off x="3324600" y="5586860"/>
              <a:ext cx="2462400" cy="576000"/>
            </a:xfrm>
            <a:prstGeom prst="rect">
              <a:avLst/>
            </a:prstGeom>
            <a:no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150" dirty="0">
                  <a:solidFill>
                    <a:schemeClr val="tx1"/>
                  </a:solidFill>
                </a:rPr>
                <a:t>Prüfstelle für Rechnungslegung</a:t>
              </a:r>
              <a:br>
                <a:rPr lang="de-DE" sz="1150" dirty="0">
                  <a:solidFill>
                    <a:schemeClr val="tx1"/>
                  </a:solidFill>
                </a:rPr>
              </a:br>
              <a:r>
                <a:rPr lang="de-DE" sz="1150" dirty="0">
                  <a:solidFill>
                    <a:schemeClr val="tx1"/>
                  </a:solidFill>
                </a:rPr>
                <a:t>(§§ 342b – 342e)</a:t>
              </a:r>
            </a:p>
          </p:txBody>
        </p:sp>
      </p:grpSp>
      <p:grpSp>
        <p:nvGrpSpPr>
          <p:cNvPr id="19" name="Gruppieren 19"/>
          <p:cNvGrpSpPr/>
          <p:nvPr/>
        </p:nvGrpSpPr>
        <p:grpSpPr>
          <a:xfrm>
            <a:off x="6355642" y="2708376"/>
            <a:ext cx="2462400" cy="3585600"/>
            <a:chOff x="3324600" y="2708377"/>
            <a:chExt cx="2462400" cy="3454483"/>
          </a:xfrm>
        </p:grpSpPr>
        <p:sp>
          <p:nvSpPr>
            <p:cNvPr id="20" name="Rechteck 20"/>
            <p:cNvSpPr/>
            <p:nvPr/>
          </p:nvSpPr>
          <p:spPr>
            <a:xfrm>
              <a:off x="3324600" y="2708377"/>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b="1" dirty="0">
                  <a:solidFill>
                    <a:schemeClr val="tx1"/>
                  </a:solidFill>
                </a:rPr>
                <a:t>Jahresabschluss </a:t>
              </a:r>
              <a:r>
                <a:rPr lang="de-DE" sz="1150" dirty="0">
                  <a:solidFill>
                    <a:schemeClr val="tx1"/>
                  </a:solidFill>
                </a:rPr>
                <a:t>der </a:t>
              </a:r>
              <a:r>
                <a:rPr lang="de-DE" sz="1150" dirty="0" err="1">
                  <a:solidFill>
                    <a:schemeClr val="tx1"/>
                  </a:solidFill>
                </a:rPr>
                <a:t>Kapitalge</a:t>
              </a:r>
              <a:r>
                <a:rPr lang="de-DE" sz="1150" dirty="0">
                  <a:solidFill>
                    <a:schemeClr val="tx1"/>
                  </a:solidFill>
                </a:rPr>
                <a:t>-</a:t>
              </a:r>
              <a:br>
                <a:rPr lang="de-DE" sz="1150" dirty="0">
                  <a:solidFill>
                    <a:schemeClr val="tx1"/>
                  </a:solidFill>
                </a:rPr>
              </a:br>
              <a:r>
                <a:rPr lang="de-DE" sz="1150" dirty="0" err="1">
                  <a:solidFill>
                    <a:schemeClr val="tx1"/>
                  </a:solidFill>
                </a:rPr>
                <a:t>gesellschaft</a:t>
              </a:r>
              <a:r>
                <a:rPr lang="de-DE" sz="1150" b="1" dirty="0">
                  <a:solidFill>
                    <a:schemeClr val="tx1"/>
                  </a:solidFill>
                </a:rPr>
                <a:t> und Lagebericht</a:t>
              </a:r>
              <a:br>
                <a:rPr lang="de-DE" sz="1150" b="1" dirty="0">
                  <a:solidFill>
                    <a:schemeClr val="tx1"/>
                  </a:solidFill>
                </a:rPr>
              </a:br>
              <a:r>
                <a:rPr lang="de-DE" sz="1150" dirty="0">
                  <a:solidFill>
                    <a:schemeClr val="tx1"/>
                  </a:solidFill>
                </a:rPr>
                <a:t>(§§ 264 – 289)</a:t>
              </a:r>
            </a:p>
          </p:txBody>
        </p:sp>
        <p:sp>
          <p:nvSpPr>
            <p:cNvPr id="21" name="Rechteck 21"/>
            <p:cNvSpPr/>
            <p:nvPr/>
          </p:nvSpPr>
          <p:spPr>
            <a:xfrm>
              <a:off x="3324600" y="3280821"/>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b="1" dirty="0">
                  <a:solidFill>
                    <a:schemeClr val="tx1"/>
                  </a:solidFill>
                </a:rPr>
                <a:t>Konzernabschluss und</a:t>
              </a:r>
              <a:br>
                <a:rPr lang="de-DE" sz="1150" b="1" dirty="0">
                  <a:solidFill>
                    <a:schemeClr val="tx1"/>
                  </a:solidFill>
                </a:rPr>
              </a:br>
              <a:r>
                <a:rPr lang="de-DE" sz="1150" b="1" dirty="0">
                  <a:solidFill>
                    <a:schemeClr val="tx1"/>
                  </a:solidFill>
                </a:rPr>
                <a:t>Konzernlagebericht</a:t>
              </a:r>
              <a:br>
                <a:rPr lang="de-DE" sz="1150" b="1" dirty="0">
                  <a:solidFill>
                    <a:schemeClr val="tx1"/>
                  </a:solidFill>
                </a:rPr>
              </a:br>
              <a:r>
                <a:rPr lang="de-DE" sz="1150" dirty="0">
                  <a:solidFill>
                    <a:schemeClr val="tx1"/>
                  </a:solidFill>
                </a:rPr>
                <a:t>(§§ 290 - 315)</a:t>
              </a:r>
            </a:p>
          </p:txBody>
        </p:sp>
        <p:sp>
          <p:nvSpPr>
            <p:cNvPr id="22" name="Rechteck 22"/>
            <p:cNvSpPr/>
            <p:nvPr/>
          </p:nvSpPr>
          <p:spPr>
            <a:xfrm>
              <a:off x="3324600" y="3859009"/>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b="1" dirty="0">
                  <a:solidFill>
                    <a:schemeClr val="tx1"/>
                  </a:solidFill>
                </a:rPr>
                <a:t>Prüfung</a:t>
              </a:r>
              <a:br>
                <a:rPr lang="de-DE" sz="1150" b="1" dirty="0">
                  <a:solidFill>
                    <a:schemeClr val="tx1"/>
                  </a:solidFill>
                </a:rPr>
              </a:br>
              <a:r>
                <a:rPr lang="de-DE" sz="1150" dirty="0">
                  <a:solidFill>
                    <a:schemeClr val="tx1"/>
                  </a:solidFill>
                </a:rPr>
                <a:t>(§§ 316 – 324)</a:t>
              </a:r>
            </a:p>
          </p:txBody>
        </p:sp>
        <p:sp>
          <p:nvSpPr>
            <p:cNvPr id="23" name="Rechteck 23"/>
            <p:cNvSpPr/>
            <p:nvPr/>
          </p:nvSpPr>
          <p:spPr>
            <a:xfrm>
              <a:off x="3324600" y="4437973"/>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b="1" dirty="0">
                  <a:solidFill>
                    <a:schemeClr val="tx1"/>
                  </a:solidFill>
                </a:rPr>
                <a:t>Offenlegung</a:t>
              </a:r>
              <a:br>
                <a:rPr lang="de-DE" sz="1150" b="1" dirty="0">
                  <a:solidFill>
                    <a:schemeClr val="tx1"/>
                  </a:solidFill>
                </a:rPr>
              </a:br>
              <a:r>
                <a:rPr lang="de-DE" sz="1150" dirty="0">
                  <a:solidFill>
                    <a:schemeClr val="tx1"/>
                  </a:solidFill>
                </a:rPr>
                <a:t>(§§ 325 – 329)</a:t>
              </a:r>
            </a:p>
          </p:txBody>
        </p:sp>
        <p:sp>
          <p:nvSpPr>
            <p:cNvPr id="24" name="Rechteck 24"/>
            <p:cNvSpPr/>
            <p:nvPr/>
          </p:nvSpPr>
          <p:spPr>
            <a:xfrm>
              <a:off x="3324600" y="5010860"/>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dirty="0">
                  <a:solidFill>
                    <a:schemeClr val="tx1"/>
                  </a:solidFill>
                </a:rPr>
                <a:t>Verordnungsermächtigung</a:t>
              </a:r>
              <a:br>
                <a:rPr lang="de-DE" sz="1150" dirty="0">
                  <a:solidFill>
                    <a:schemeClr val="tx1"/>
                  </a:solidFill>
                </a:rPr>
              </a:br>
              <a:r>
                <a:rPr lang="de-DE" sz="1150" dirty="0">
                  <a:solidFill>
                    <a:schemeClr val="tx1"/>
                  </a:solidFill>
                </a:rPr>
                <a:t>für Formblätter</a:t>
              </a:r>
              <a:br>
                <a:rPr lang="de-DE" sz="1150" dirty="0">
                  <a:solidFill>
                    <a:schemeClr val="tx1"/>
                  </a:solidFill>
                </a:rPr>
              </a:br>
              <a:r>
                <a:rPr lang="de-DE" sz="1150" dirty="0">
                  <a:solidFill>
                    <a:schemeClr val="tx1"/>
                  </a:solidFill>
                </a:rPr>
                <a:t>(§ 330)</a:t>
              </a:r>
            </a:p>
          </p:txBody>
        </p:sp>
        <p:sp>
          <p:nvSpPr>
            <p:cNvPr id="25" name="Rechteck 25"/>
            <p:cNvSpPr/>
            <p:nvPr/>
          </p:nvSpPr>
          <p:spPr>
            <a:xfrm>
              <a:off x="3324600" y="5586860"/>
              <a:ext cx="2462400" cy="576000"/>
            </a:xfrm>
            <a:prstGeom prst="rect">
              <a:avLst/>
            </a:prstGeom>
            <a:ln w="3175">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de-DE" sz="1150" dirty="0">
                  <a:solidFill>
                    <a:schemeClr val="tx1"/>
                  </a:solidFill>
                </a:rPr>
                <a:t>Straf- und Bußgeldvorschriften,</a:t>
              </a:r>
              <a:br>
                <a:rPr lang="de-DE" sz="1150" dirty="0">
                  <a:solidFill>
                    <a:schemeClr val="tx1"/>
                  </a:solidFill>
                </a:rPr>
              </a:br>
              <a:r>
                <a:rPr lang="de-DE" sz="1150" dirty="0">
                  <a:solidFill>
                    <a:schemeClr val="tx1"/>
                  </a:solidFill>
                </a:rPr>
                <a:t>Zwangsgelder</a:t>
              </a:r>
              <a:br>
                <a:rPr lang="de-DE" sz="1150" dirty="0">
                  <a:solidFill>
                    <a:schemeClr val="tx1"/>
                  </a:solidFill>
                </a:rPr>
              </a:br>
              <a:r>
                <a:rPr lang="de-DE" sz="1150" dirty="0">
                  <a:solidFill>
                    <a:schemeClr val="tx1"/>
                  </a:solidFill>
                </a:rPr>
                <a:t>(§§ 331 – 335b)</a:t>
              </a:r>
            </a:p>
          </p:txBody>
        </p:sp>
      </p:grpSp>
      <p:cxnSp>
        <p:nvCxnSpPr>
          <p:cNvPr id="26" name="Gerader Verbinder 27"/>
          <p:cNvCxnSpPr/>
          <p:nvPr/>
        </p:nvCxnSpPr>
        <p:spPr>
          <a:xfrm flipH="1" flipV="1">
            <a:off x="2789603" y="4859069"/>
            <a:ext cx="534997" cy="1434907"/>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7" name="Gerader Verbinder 30"/>
          <p:cNvCxnSpPr/>
          <p:nvPr/>
        </p:nvCxnSpPr>
        <p:spPr>
          <a:xfrm flipH="1">
            <a:off x="2794725" y="2708376"/>
            <a:ext cx="529876" cy="143069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8" name="Gerader Verbinder 33"/>
          <p:cNvCxnSpPr/>
          <p:nvPr/>
        </p:nvCxnSpPr>
        <p:spPr>
          <a:xfrm flipH="1">
            <a:off x="5787000" y="2708376"/>
            <a:ext cx="568642" cy="594171"/>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Gerader Verbinder 35"/>
          <p:cNvCxnSpPr/>
          <p:nvPr/>
        </p:nvCxnSpPr>
        <p:spPr>
          <a:xfrm flipH="1" flipV="1">
            <a:off x="5781778" y="3900409"/>
            <a:ext cx="573864" cy="2393567"/>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11572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 238-263 HGB: </a:t>
            </a:r>
            <a:r>
              <a:rPr lang="de-DE" sz="2000" dirty="0"/>
              <a:t>Allgemeine Vorschriften für alle Kaufleute (Einzelkaufleute und Personenhandelsgesellschaften)</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 238 ff. HGB: Buchführung und Inventar</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 242 ff. HGB: Eröffnungsbilanz und Jahresabschluss (Pflicht zur Aufstellung, Ansatz- und Bewertungsvorschriften, </a:t>
            </a:r>
            <a:r>
              <a:rPr lang="de-DE" sz="2000" dirty="0" err="1"/>
              <a:t>GoB</a:t>
            </a:r>
            <a:r>
              <a:rPr lang="de-DE" sz="2000" dirty="0"/>
              <a: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Frage: Was sind die Mindestbestandteile eines Jahresabschlusses?</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Frage: Was sind eigentlich die beiden Kernfragen, die sich bei materiell-rechtlichen Bilanzierungsfragen stellen?</a:t>
            </a:r>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963936609"/>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 264 – 289a HGB: </a:t>
            </a:r>
            <a:r>
              <a:rPr lang="de-DE" sz="2000" dirty="0"/>
              <a:t>Ergänzende Vorschriften für Kapitalgesellschaften und Personengesellschaften ohne natürliche Person als Komplementär: </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Erweiterung des Jahresabschlusses um einen  </a:t>
            </a:r>
            <a:r>
              <a:rPr lang="de-DE" sz="2000" dirty="0">
                <a:solidFill>
                  <a:schemeClr val="tx2"/>
                </a:solidFill>
              </a:rPr>
              <a:t>Anhang</a:t>
            </a:r>
            <a:r>
              <a:rPr lang="de-DE" sz="2000" dirty="0"/>
              <a:t> (§§ 264 Abs. 1, 284 ff. HGB) </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Lagebericht</a:t>
            </a:r>
            <a:r>
              <a:rPr lang="de-DE" sz="2000" dirty="0"/>
              <a:t> (§§ 264 Abs. 1, 289 HGB; nur für mittelgroße und große Gesellschaften)</a:t>
            </a:r>
          </a:p>
          <a:p>
            <a:pPr marL="804862" lvl="4"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Frage: Was ist der Unterschied zwischen Anhang und Lagebericht?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Kapitalflussrechnung und Eigenkapitalspiegel für kapitalmarkt-orientierte Gesellschaften (§ 262 Abs. 2 Satz 2, 264d HGB)</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Fristen für den Jahresabschluss (§ 264 Abs. 1 HGB)</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3865619027"/>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AF005F"/>
                </a:solidFill>
              </a:rPr>
              <a:t>True-</a:t>
            </a:r>
            <a:r>
              <a:rPr lang="de-DE" sz="2000" dirty="0" err="1">
                <a:solidFill>
                  <a:srgbClr val="AF005F"/>
                </a:solidFill>
              </a:rPr>
              <a:t>and</a:t>
            </a:r>
            <a:r>
              <a:rPr lang="de-DE" sz="2000" dirty="0">
                <a:solidFill>
                  <a:srgbClr val="AF005F"/>
                </a:solidFill>
              </a:rPr>
              <a:t>-fair-view-Grundsatz</a:t>
            </a:r>
            <a:r>
              <a:rPr lang="de-DE" sz="2000" dirty="0">
                <a:solidFill>
                  <a:srgbClr val="000000"/>
                </a:solidFill>
              </a:rPr>
              <a:t> (§ 264 Abs. 2 HGB)</a:t>
            </a:r>
          </a:p>
          <a:p>
            <a:pPr marL="804862" lvl="4"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Beachte: Konflikt mit dem Vorsichtsprinzip!</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Gliederungsvorgaben</a:t>
            </a:r>
            <a:r>
              <a:rPr lang="de-DE" sz="2000" dirty="0"/>
              <a:t> für Bilanz (§ 266 HGB) und GuV (§ 275 HGB)</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usw.</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Beachte </a:t>
            </a:r>
            <a:r>
              <a:rPr lang="de-DE" sz="2000" dirty="0">
                <a:solidFill>
                  <a:schemeClr val="tx2"/>
                </a:solidFill>
              </a:rPr>
              <a:t>größenabhängige Erleichterungen</a:t>
            </a:r>
            <a:r>
              <a:rPr lang="de-DE" sz="2000" dirty="0"/>
              <a: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Kleine Kapitalgesellschaft (§ 267 Abs. 1 HGB)</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Mittelgroße Kapitalgesellschaft (§ 267 Abs. 2 HGB)</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Große Kapitalgesellschaft (§ 267 Abs. 3 HGB)</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Kleinstkapitalgesellschaft (§ 267a HGB </a:t>
            </a:r>
            <a:r>
              <a:rPr lang="de-DE" sz="2000" dirty="0" err="1"/>
              <a:t>i.V.m</a:t>
            </a:r>
            <a:r>
              <a:rPr lang="de-DE" sz="2000" dirty="0"/>
              <a:t>. § 266 Abs. 1 S. 4, Abs. 2 und 3 HGB)</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485915271"/>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 290 – 315e HGB: </a:t>
            </a:r>
            <a:r>
              <a:rPr lang="de-DE" sz="2000" dirty="0"/>
              <a:t>Konzernabschluss und Konzernlagebericht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Konsolidierung der Bilanz und Gewinn- und Verlustrechnung</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Exkurs: Gibt es eigentlich eine Konzernbesteuerung?</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 316 – 324a HGB: </a:t>
            </a:r>
            <a:r>
              <a:rPr lang="de-DE" sz="2000" dirty="0"/>
              <a:t>Prüfung</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Geprüft werden Jahresabschluss und Lagebericht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Ausnahme von der Prüfungspflicht für kleine Kapitalgesellschaften</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Wirtschaftsprüfer bzw. Wirtschaftsprüfungsgesellschaften</a:t>
            </a:r>
          </a:p>
          <a:p>
            <a:pPr marL="804862" lvl="4"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Allgemeinwissen: Wer sind eigentlich die </a:t>
            </a:r>
            <a:r>
              <a:rPr lang="de-DE" sz="2000" i="1" dirty="0" err="1">
                <a:solidFill>
                  <a:schemeClr val="tx2"/>
                </a:solidFill>
              </a:rPr>
              <a:t>BigFour</a:t>
            </a:r>
            <a:r>
              <a:rPr lang="de-DE" sz="2000" i="1" dirty="0">
                <a:solidFill>
                  <a:schemeClr val="tx2"/>
                </a:solidFill>
              </a:rPr>
              <a:t>?</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Prüfer erstellt Prüfungsbericht (§ 321 HGB) und einen Bestätigungsvermerk (§ 322 HGB)</a:t>
            </a:r>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4122005110"/>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Systematik der §§ 238 ff.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Rechtsfolge</a:t>
            </a:r>
            <a:r>
              <a:rPr lang="de-DE" sz="2000" dirty="0"/>
              <a:t> der fehlenden Prüfung: Nichtigkeit des Jahresabschlusses (§§ 172, 173 AktG, 42 GmbHG).</a:t>
            </a:r>
          </a:p>
          <a:p>
            <a:pPr marL="804862" lvl="4"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Exkurs: Was für eine steuerrechtliche Prüfung gibt es?</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AF005F"/>
                </a:solidFill>
              </a:rPr>
              <a:t>§§ 325 – 329 HGB: </a:t>
            </a:r>
            <a:r>
              <a:rPr lang="de-DE" sz="2000" dirty="0">
                <a:solidFill>
                  <a:srgbClr val="000000"/>
                </a:solidFill>
              </a:rPr>
              <a:t>Publizität</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Bekanntmachung im Bundesanzeiger</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Umfang der Publizitätspflicht abgestuft nach Größe</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Verstöße stellen Ordnungswidrigkeit dar</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Im Übrigen: Straf- und Bußgeldvorschriften, Vorschriften für eingetragene Genossenschaften, Kreditinstitute und Finanzdienstleistungsinstitute, Versicherungsunternehmen und Pensionsfonds</a:t>
            </a:r>
          </a:p>
          <a:p>
            <a:pPr marL="628650" lvl="3"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938867313"/>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Gliederungsprinzipien</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Vom </a:t>
            </a:r>
            <a:r>
              <a:rPr lang="de-DE" sz="2000" dirty="0">
                <a:solidFill>
                  <a:schemeClr val="tx2"/>
                </a:solidFill>
              </a:rPr>
              <a:t>Einfachen</a:t>
            </a:r>
            <a:r>
              <a:rPr lang="de-DE" sz="2000" dirty="0"/>
              <a:t> zum </a:t>
            </a:r>
            <a:r>
              <a:rPr lang="de-DE" sz="2000" dirty="0">
                <a:solidFill>
                  <a:schemeClr val="tx2"/>
                </a:solidFill>
              </a:rPr>
              <a:t>Komplexen</a:t>
            </a:r>
            <a:r>
              <a:rPr lang="de-DE" sz="2000" dirty="0"/>
              <a:t> (Kaufleute, Kapitalgesellschaften und bestimmte Personengesellschaften, Konzerne)</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Vom </a:t>
            </a:r>
            <a:r>
              <a:rPr lang="de-DE" sz="2000" dirty="0">
                <a:solidFill>
                  <a:schemeClr val="tx2"/>
                </a:solidFill>
              </a:rPr>
              <a:t>Allgemeinen</a:t>
            </a:r>
            <a:r>
              <a:rPr lang="de-DE" sz="2000" dirty="0"/>
              <a:t> zum </a:t>
            </a:r>
            <a:r>
              <a:rPr lang="de-DE" sz="2000" dirty="0">
                <a:solidFill>
                  <a:schemeClr val="tx2"/>
                </a:solidFill>
              </a:rPr>
              <a:t>Besonderen</a:t>
            </a:r>
            <a:r>
              <a:rPr lang="de-DE" sz="2000" dirty="0"/>
              <a:t> (Allgemeiner Teil des Bilanzrechts, Sonderregeln für Kapitalgesellschaften und bestimmte Personengesellschaften, für bestimmte Geschäftszweige)</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Zeitliche Reihenfolge </a:t>
            </a:r>
            <a:r>
              <a:rPr lang="de-DE" sz="2000" dirty="0"/>
              <a:t>(Buchführung, Aufstellung des Jahresabschlusses, Prüfung und Offenlegung)</a:t>
            </a:r>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14751565"/>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0617" y="906463"/>
            <a:ext cx="8496300" cy="5359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bg1"/>
              </a:solidFill>
              <a:effectLst/>
              <a:uLnTx/>
              <a:uFillTx/>
            </a:endParaRPr>
          </a:p>
        </p:txBody>
      </p:sp>
      <p:sp>
        <p:nvSpPr>
          <p:cNvPr id="6" name="Title 5"/>
          <p:cNvSpPr>
            <a:spLocks noGrp="1"/>
          </p:cNvSpPr>
          <p:nvPr>
            <p:ph type="title"/>
          </p:nvPr>
        </p:nvSpPr>
        <p:spPr/>
        <p:txBody>
          <a:bodyPr>
            <a:normAutofit/>
          </a:bodyPr>
          <a:lstStyle/>
          <a:p>
            <a:r>
              <a:rPr lang="de-DE" dirty="0">
                <a:solidFill>
                  <a:schemeClr val="bg1"/>
                </a:solidFill>
                <a:ea typeface="Gulim" pitchFamily="34" charset="-127"/>
              </a:rPr>
              <a:t>Zweck der Handelsbilanz</a:t>
            </a:r>
            <a:endParaRPr lang="de-DE" dirty="0"/>
          </a:p>
        </p:txBody>
      </p:sp>
    </p:spTree>
    <p:extLst>
      <p:ext uri="{BB962C8B-B14F-4D97-AF65-F5344CB8AC3E}">
        <p14:creationId xmlns:p14="http://schemas.microsoft.com/office/powerpoint/2010/main" val="2040792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Bilanzen</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Handelsbilanz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Steuerbilanz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Überschuldungsbilanz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Insolvenzeröffnungsbilanz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Insolvenzeröffnungsbilanz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Abfindungsbilanz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Verschmelzungsbilanz</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Umwandlungsbilanz (§ 17 Abs. 2 UmwStG)</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Etc.</a:t>
            </a:r>
            <a:endParaRPr lang="en-GB" sz="2000" dirty="0"/>
          </a:p>
          <a:p>
            <a:pPr marL="660400" algn="just">
              <a:lnSpc>
                <a:spcPct val="120000"/>
              </a:lnSpc>
              <a:spcAft>
                <a:spcPts val="700"/>
              </a:spcAft>
            </a:pPr>
            <a:r>
              <a:rPr lang="de-DE" kern="1000" dirty="0">
                <a:latin typeface="Arial" panose="020B0604020202020204" pitchFamily="34" charset="0"/>
                <a:ea typeface="Times New Roman" panose="02020603050405020304" pitchFamily="18" charset="0"/>
                <a:cs typeface="Times New Roman" panose="02020603050405020304" pitchFamily="18" charset="0"/>
              </a:rPr>
              <a:t> </a:t>
            </a:r>
            <a:endParaRPr lang="en-GB" kern="1000" dirty="0">
              <a:latin typeface="Arial" panose="020B0604020202020204" pitchFamily="34" charset="0"/>
              <a:ea typeface="Times New Roman" panose="02020603050405020304" pitchFamily="18" charset="0"/>
              <a:cs typeface="Times New Roman" panose="02020603050405020304" pitchFamily="18" charset="0"/>
            </a:endParaRPr>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3836805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0617" y="906463"/>
            <a:ext cx="8496300" cy="5359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dirty="0">
              <a:solidFill>
                <a:schemeClr val="bg1"/>
              </a:solidFill>
            </a:endParaRPr>
          </a:p>
        </p:txBody>
      </p:sp>
      <p:sp>
        <p:nvSpPr>
          <p:cNvPr id="6" name="Title 5"/>
          <p:cNvSpPr>
            <a:spLocks noGrp="1"/>
          </p:cNvSpPr>
          <p:nvPr>
            <p:ph type="title"/>
          </p:nvPr>
        </p:nvSpPr>
        <p:spPr/>
        <p:txBody>
          <a:bodyPr>
            <a:normAutofit/>
          </a:bodyPr>
          <a:lstStyle/>
          <a:p>
            <a:r>
              <a:rPr lang="de-DE" dirty="0">
                <a:solidFill>
                  <a:schemeClr val="bg1"/>
                </a:solidFill>
                <a:ea typeface="Gulim" pitchFamily="34" charset="-127"/>
              </a:rPr>
              <a:t>Wiederholung</a:t>
            </a:r>
            <a:endParaRPr lang="de-DE" dirty="0"/>
          </a:p>
        </p:txBody>
      </p:sp>
    </p:spTree>
    <p:extLst>
      <p:ext uri="{BB962C8B-B14F-4D97-AF65-F5344CB8AC3E}">
        <p14:creationId xmlns:p14="http://schemas.microsoft.com/office/powerpoint/2010/main" val="30889986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Zwecke der Handelsbilanz</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Gläubigerschutz</a:t>
            </a:r>
            <a:r>
              <a:rPr lang="de-DE" sz="2000" dirty="0"/>
              <a:t>: Gewinnermittlung und daraus sich ergebende Ausschüttungsbemessungsfunktion und Kapitalerhaltung (Ausschüttungssperren gemäß § 58 Abs. 4 AktG, § 30 Abs. 1 GmbHG).</a:t>
            </a:r>
            <a:endParaRPr lang="en-GB"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Gesellschafterinformation</a:t>
            </a:r>
            <a:r>
              <a:rPr lang="de-DE" sz="2000" dirty="0"/>
              <a:t>: Rechenschaftslegung der Unternehmensleitung gegenüber Gesellschaftern</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Investoreninformation</a:t>
            </a:r>
            <a:r>
              <a:rPr lang="de-DE" sz="2000" dirty="0"/>
              <a:t>: Rechenschaftslegung gegenüber potentiellen Gesellschafter (Publizität)</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Dokumentationsfunktion</a:t>
            </a:r>
            <a:r>
              <a:rPr lang="de-DE" sz="2000" dirty="0"/>
              <a:t> (einschließlich Beweisfunktion und Prävention)</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Grundlage einer gerechten Lastenverteilung (Steuerrecht)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Frage: Warum gibt es eigentlich das </a:t>
            </a:r>
            <a:r>
              <a:rPr lang="de-DE" sz="2000" i="1" dirty="0" err="1">
                <a:solidFill>
                  <a:schemeClr val="tx2"/>
                </a:solidFill>
              </a:rPr>
              <a:t>Maßgeblichkeitsprinzip</a:t>
            </a:r>
            <a:r>
              <a:rPr lang="de-DE" sz="2000" i="1" dirty="0">
                <a:solidFill>
                  <a:schemeClr val="tx2"/>
                </a:solidFill>
              </a:rPr>
              <a:t>?</a:t>
            </a:r>
            <a:endParaRPr lang="en-GB" sz="2000" i="1" dirty="0">
              <a:solidFill>
                <a:schemeClr val="tx2"/>
              </a:solidFill>
            </a:endParaRPr>
          </a:p>
          <a:p>
            <a:pPr algn="just">
              <a:lnSpc>
                <a:spcPct val="120000"/>
              </a:lnSpc>
              <a:spcAft>
                <a:spcPts val="700"/>
              </a:spcAft>
            </a:pPr>
            <a:r>
              <a:rPr lang="de-DE" sz="2000" dirty="0"/>
              <a:t> </a:t>
            </a:r>
            <a:endParaRPr lang="en-GB"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p:txBody>
      </p:sp>
    </p:spTree>
    <p:extLst>
      <p:ext uri="{BB962C8B-B14F-4D97-AF65-F5344CB8AC3E}">
        <p14:creationId xmlns:p14="http://schemas.microsoft.com/office/powerpoint/2010/main" val="1680168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0617" y="906463"/>
            <a:ext cx="8496300" cy="5359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bg1"/>
              </a:solidFill>
              <a:effectLst/>
              <a:uLnTx/>
              <a:uFillTx/>
            </a:endParaRPr>
          </a:p>
        </p:txBody>
      </p:sp>
      <p:sp>
        <p:nvSpPr>
          <p:cNvPr id="6" name="Title 5"/>
          <p:cNvSpPr>
            <a:spLocks noGrp="1"/>
          </p:cNvSpPr>
          <p:nvPr>
            <p:ph type="title"/>
          </p:nvPr>
        </p:nvSpPr>
        <p:spPr/>
        <p:txBody>
          <a:bodyPr>
            <a:normAutofit/>
          </a:bodyPr>
          <a:lstStyle/>
          <a:p>
            <a:r>
              <a:rPr lang="de-DE" dirty="0">
                <a:solidFill>
                  <a:schemeClr val="bg1"/>
                </a:solidFill>
                <a:ea typeface="Gulim" pitchFamily="34" charset="-127"/>
              </a:rPr>
              <a:t>Buchführungs- und Bilanzierungspflicht</a:t>
            </a:r>
            <a:endParaRPr lang="de-DE" dirty="0"/>
          </a:p>
        </p:txBody>
      </p:sp>
    </p:spTree>
    <p:extLst>
      <p:ext uri="{BB962C8B-B14F-4D97-AF65-F5344CB8AC3E}">
        <p14:creationId xmlns:p14="http://schemas.microsoft.com/office/powerpoint/2010/main" val="39878002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Buchführungs- und Bilanzierungspflicht</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Anknüpfung an den handelsrechtlichen Begriff des </a:t>
            </a:r>
            <a:r>
              <a:rPr lang="de-DE" sz="2000" dirty="0">
                <a:solidFill>
                  <a:schemeClr val="tx2"/>
                </a:solidFill>
              </a:rPr>
              <a:t>Kaufmanns</a:t>
            </a:r>
            <a:r>
              <a:rPr lang="de-DE" sz="2000" dirty="0"/>
              <a:t>   (§§ 238 Abs. 1, 242 Abs. 1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(Einzel-)Kaufmann</a:t>
            </a:r>
          </a:p>
          <a:p>
            <a:pPr marL="804862" lvl="4"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Beachte die Möglichkeit der Inanspruchnahme der Ausnahmeklausel gemäß § 241a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Personenhandelsgesellschaften (als Handelsgesellschaften Formkaufleute gemäß § 6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Kapitalgesellschaften (ebenfalls Handelsgesellschaften)</a:t>
            </a:r>
          </a:p>
          <a:p>
            <a:pPr marL="804862" lvl="4"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Frage: Woraus ergibt sich Qualifikation der </a:t>
            </a:r>
            <a:r>
              <a:rPr lang="de-DE" sz="2000" i="1" dirty="0" err="1">
                <a:solidFill>
                  <a:schemeClr val="tx2"/>
                </a:solidFill>
              </a:rPr>
              <a:t>oHG</a:t>
            </a:r>
            <a:r>
              <a:rPr lang="de-DE" sz="2000" i="1" dirty="0">
                <a:solidFill>
                  <a:schemeClr val="tx2"/>
                </a:solidFill>
              </a:rPr>
              <a:t>, KG, GmbH, AG als Handelsgesellschaft?</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Beachte andere Buchführungspflichten, insb. </a:t>
            </a:r>
            <a:r>
              <a:rPr lang="de-DE" sz="2000" dirty="0">
                <a:solidFill>
                  <a:schemeClr val="tx2"/>
                </a:solidFill>
              </a:rPr>
              <a:t>steuerliche Buchführungspflicht </a:t>
            </a:r>
            <a:r>
              <a:rPr lang="de-DE" sz="2000" dirty="0"/>
              <a:t>gemäß §§ 140, 141 AO</a:t>
            </a:r>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1717845516"/>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Exkurs: Aufstellung des Jahresabschlusses</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Zuständigkeit</a:t>
            </a:r>
            <a:r>
              <a:rPr lang="de-DE" sz="2000" dirty="0"/>
              <a:t>: </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Personengesellschaften: </a:t>
            </a:r>
            <a:r>
              <a:rPr lang="de-DE" sz="2000" dirty="0" err="1"/>
              <a:t>phG</a:t>
            </a: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Kapitalgesellschaften: Geschäftsführung (§ 41 GmbHG), Vorstand (§ 91 AktG)</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Fristen</a:t>
            </a:r>
            <a:r>
              <a:rPr lang="de-DE" sz="2000" dirty="0"/>
              <a:t>:</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Grundfall (§ 243 Abs. 3 HGB): wohl 6 bis 9 Monate (max. 1 Jahr)</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Kleine Kapitalgesellschaften (§ 264 Abs. 1 S. 4 HGB): 6 Monate </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Große und mittelgroße Kapitalgesellschaften (§ 264 Abs. 1 Satz 2 HGB): 3 Monate</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Aufbewahrungsfrist</a:t>
            </a:r>
            <a:r>
              <a:rPr lang="de-DE" sz="2000" dirty="0"/>
              <a:t> 10 Jahre für Handelsbücher, Jahresabschlüsse, Belege etc. (§ 257 HGB)</a:t>
            </a:r>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398379778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0617" y="906463"/>
            <a:ext cx="8496300" cy="5359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de-DE" sz="1800" b="0" i="0" u="none" strike="noStrike" kern="0" cap="none" spc="0" normalizeH="0" baseline="0" noProof="0" dirty="0">
              <a:ln>
                <a:noFill/>
              </a:ln>
              <a:solidFill>
                <a:schemeClr val="bg1"/>
              </a:solidFill>
              <a:effectLst/>
              <a:uLnTx/>
              <a:uFillTx/>
            </a:endParaRPr>
          </a:p>
        </p:txBody>
      </p:sp>
      <p:sp>
        <p:nvSpPr>
          <p:cNvPr id="6" name="Title 5"/>
          <p:cNvSpPr>
            <a:spLocks noGrp="1"/>
          </p:cNvSpPr>
          <p:nvPr>
            <p:ph type="title"/>
          </p:nvPr>
        </p:nvSpPr>
        <p:spPr/>
        <p:txBody>
          <a:bodyPr>
            <a:normAutofit/>
          </a:bodyPr>
          <a:lstStyle/>
          <a:p>
            <a:r>
              <a:rPr lang="de-DE" dirty="0">
                <a:solidFill>
                  <a:schemeClr val="bg1"/>
                </a:solidFill>
                <a:ea typeface="Gulim" pitchFamily="34" charset="-127"/>
              </a:rPr>
              <a:t>Grundsätze ordnungsgemäßer Buchführung</a:t>
            </a:r>
            <a:endParaRPr lang="de-DE" dirty="0"/>
          </a:p>
        </p:txBody>
      </p:sp>
    </p:spTree>
    <p:extLst>
      <p:ext uri="{BB962C8B-B14F-4D97-AF65-F5344CB8AC3E}">
        <p14:creationId xmlns:p14="http://schemas.microsoft.com/office/powerpoint/2010/main" val="2476171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Begrifflichkeit</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Grundsätze ordnungsgemäßer Buchführung </a:t>
            </a:r>
            <a:r>
              <a:rPr lang="de-DE" sz="2000" dirty="0"/>
              <a:t>(</a:t>
            </a:r>
            <a:r>
              <a:rPr lang="de-DE" sz="2000" dirty="0" err="1"/>
              <a:t>GoB</a:t>
            </a:r>
            <a:r>
              <a:rPr lang="de-DE" sz="2000" dirty="0"/>
              <a:t>) im weiteren Sinne umfassen: </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Grundsätze ordnungsgemäßer Buchführung im engeren Sinne (reine Buchführung, §§ 238, 239, 257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Grundsätze ordnungsgemäßer Inventur (§§ 240, 241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Grundsätze ordnungsgemäßer Bilanzierung sowie die Grundsätze ordnungsgemäßer Erfolgsrechnung (vgl. § 243 Abs. 1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Unterscheidung zwischen </a:t>
            </a:r>
            <a:r>
              <a:rPr lang="de-DE" sz="2000" dirty="0">
                <a:solidFill>
                  <a:schemeClr val="tx2"/>
                </a:solidFill>
              </a:rPr>
              <a:t>formellen und materiellen </a:t>
            </a:r>
            <a:r>
              <a:rPr lang="de-DE" sz="2000" dirty="0" err="1">
                <a:solidFill>
                  <a:schemeClr val="tx2"/>
                </a:solidFill>
              </a:rPr>
              <a:t>GoB</a:t>
            </a:r>
            <a:endParaRPr lang="de-DE" sz="2000" dirty="0">
              <a:solidFill>
                <a:schemeClr val="tx2"/>
              </a:solidFill>
            </a:endParaRP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Unterscheidung zwischen </a:t>
            </a:r>
            <a:r>
              <a:rPr lang="de-DE" sz="2000" dirty="0">
                <a:solidFill>
                  <a:schemeClr val="tx2"/>
                </a:solidFill>
              </a:rPr>
              <a:t>kodifizierten und ungeschriebenen </a:t>
            </a:r>
            <a:r>
              <a:rPr lang="de-DE" sz="2000" dirty="0" err="1">
                <a:solidFill>
                  <a:schemeClr val="tx2"/>
                </a:solidFill>
              </a:rPr>
              <a:t>GoB</a:t>
            </a:r>
            <a:endParaRPr lang="de-DE" sz="2000" dirty="0">
              <a:solidFill>
                <a:schemeClr val="tx2"/>
              </a:solidFill>
            </a:endParaRP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1549000832"/>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Rechtsnatur</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Auffassungen:</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Verkehrsanschauung ordentlicher und ehrenwerter Kaufleute, d.h. eine Verkehrssitte bzw. ein Handelsbrauch</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Betriebswirtschaftliche Fachnormen, die sich insbesondere aus jahrelanger Wirtschaftsprüfungspraxis herausgebildet haben</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Herrschende Auffassung: </a:t>
            </a:r>
            <a:r>
              <a:rPr lang="de-DE" sz="2000" dirty="0">
                <a:solidFill>
                  <a:schemeClr val="tx2"/>
                </a:solidFill>
              </a:rPr>
              <a:t>Rechtsnormqualität</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Relevanz: Ermittlung ungeschriebener </a:t>
            </a:r>
            <a:r>
              <a:rPr lang="de-DE" sz="2000" dirty="0" err="1"/>
              <a:t>GoB</a:t>
            </a: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Nach herrschender Auffassung sind ungeschriebene </a:t>
            </a:r>
            <a:r>
              <a:rPr lang="de-DE" sz="2000" dirty="0" err="1"/>
              <a:t>GoB</a:t>
            </a:r>
            <a:r>
              <a:rPr lang="de-DE" sz="2000" dirty="0"/>
              <a:t> </a:t>
            </a:r>
            <a:r>
              <a:rPr lang="de-DE" sz="2000" dirty="0">
                <a:solidFill>
                  <a:schemeClr val="tx2"/>
                </a:solidFill>
              </a:rPr>
              <a:t>deduktiv</a:t>
            </a:r>
            <a:r>
              <a:rPr lang="de-DE" sz="2000" dirty="0"/>
              <a:t> aus dem Text, Sinnzusammenhang und den Zwecken der Handelsbilanz abzuleiten (Konkretisierung des § 243 Abs. 1 HGB).</a:t>
            </a:r>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Volle richterliche Überprüfbarkeit</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447225947"/>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Vorsichtsprinzip (§ 252 Abs. 1 Nr. 4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Grundprinzip</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Bewertung im Zweifel zu niedrig als zu hoch.</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Zweck: Gläubigerschutz und kritische (Selbst-)Information</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Zahlreiche Ausprägungen des Vorsichtsprinzips im Gesetz:</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Realisationsprinzip</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Imparitätsprinzip</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Grundsatz Nicht-Bilanzierung schwebender Geschäfte</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Kritik: Bildung stiller Reserven</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539469201"/>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Realisationsprinzip § 252 Abs. 2 Nr. 4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Gewinne sind nur zu berücksichtigen, wenn sie </a:t>
            </a:r>
            <a:r>
              <a:rPr lang="de-DE" sz="2000" dirty="0">
                <a:solidFill>
                  <a:schemeClr val="tx2"/>
                </a:solidFill>
              </a:rPr>
              <a:t>am Abschlussstichtag realisiert </a:t>
            </a:r>
            <a:r>
              <a:rPr lang="de-DE" sz="2000" dirty="0"/>
              <a:t>sind.</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Realisation setzt voraus, dass ein auf dem Markt gegenüber Dritten verwirklichter entgeltlicher Umsatzakt stattgefunden hat.</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Gewinne können nicht schon zu einem Zeitpunkt ausgewiesen werden, in dem sie nur in Aussicht stehen oder konkret am Markt verwirklicht werden könnten, aber noch nicht tatsächlich verwirklicht worden sind Bloße Wertsteigerungen im eigenen Vermögen genügen nicht.</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Anschaffungs- bzw. Herstellungskostenprinzip.</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Grundsatz der Nichtbilanzierung schwebender Geschäfte</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Aktivierungsverbot für bestimmte selbst geschaffene immaterielle Vermögensgegenstände (§ 248 Abs. 2 Satz 2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589070587"/>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Realisationsprinzip § 252 Abs. 2 Nr. 4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Realisationszeitpunkt</a:t>
            </a:r>
            <a:r>
              <a:rPr lang="de-DE" sz="2000" dirty="0"/>
              <a:t>:</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Erbringung der vereinbarten (vertragscharakteristischen) Leistung</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Versendungskauf: Übergabe an Transportperson (Übergang Preisgefahr)</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Werkvertrag: Abnahme</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Behandlung von </a:t>
            </a:r>
            <a:r>
              <a:rPr lang="de-DE" sz="2000" dirty="0">
                <a:solidFill>
                  <a:schemeClr val="tx2"/>
                </a:solidFill>
              </a:rPr>
              <a:t>Anzahlungen</a:t>
            </a:r>
            <a:r>
              <a:rPr lang="de-DE" sz="2000" dirty="0"/>
              <a:t>:</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Aktivierung beim Leistenden („Geleistete Anzahlungen an Bank“)</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Passivierung beim Empfänger („Bank an erhaltene Anzahlungen“)</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3394790459"/>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Wiederholung der ersten Veranstaltung</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Wie ist eine Bilanz aufgebaut?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Aktivseite (Anlage- und Umlaufvermögen), Passivseite (Eigen- und Fremdkapital); für Kapitalgesellschaften vgl. § 266 HGB.</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gibt die Aktivseite an, was die Passivseite?</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Aktivseite: Vermögensgegenstände (Wofür?); Passivseite: Finanzierung (Woher?).</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ist der Unterschied zwischen Anlage- und Umlaufvermögen?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Im Anlagevermögen sind die Gegenstände auszuweisen, die dazu bestimmt sind, dem Betrieb dauerhaft zu dienen (§ 247 Abs. 2 HGB). Im Umkehrschluss sind also alle Aktivposten, die dem Betrieb nur vorübergehend dienen (und keine Rechnungs-abgrenzungsposten sind), im Umlaufvermögen auszuweisen.</a:t>
            </a:r>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5819400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Imparitätsprinzip</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Unterschiedliche Behandlung von Gewinnen und Verlusten</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Gewinne sind nur auszuweisen, wenn sie am Abschlussstichtag realisiert sind.</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Verluste sind dagegen schon auszuweisen, wenn sie </a:t>
            </a:r>
            <a:r>
              <a:rPr lang="de-DE" sz="2000" dirty="0">
                <a:solidFill>
                  <a:schemeClr val="tx2"/>
                </a:solidFill>
              </a:rPr>
              <a:t>absehbar</a:t>
            </a:r>
            <a:r>
              <a:rPr lang="de-DE" sz="2000" dirty="0"/>
              <a:t> sind (§ 252 Abs. 1 Nr. 4 HGB)</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Ausprägungen des Imparitätsprinzips:</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Rückstellungsbildung</a:t>
            </a:r>
            <a:r>
              <a:rPr lang="de-DE" sz="2000" dirty="0"/>
              <a:t> für drohende Verluste aus schwebenden </a:t>
            </a:r>
            <a:r>
              <a:rPr lang="de-DE" sz="2000" dirty="0" err="1"/>
              <a:t>Geschäftten</a:t>
            </a:r>
            <a:r>
              <a:rPr lang="de-DE" sz="2000" dirty="0"/>
              <a:t> (§ 249 Abs. 1 Nr. 1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Niederstwertprinzip</a:t>
            </a:r>
            <a:r>
              <a:rPr lang="de-DE" sz="2000" dirty="0"/>
              <a:t> (§§ 253 Abs. 3 Satz 4, Abs. 4 HGB) </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870679796"/>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„True </a:t>
            </a:r>
            <a:r>
              <a:rPr lang="de-DE" sz="2400" dirty="0" err="1"/>
              <a:t>and</a:t>
            </a:r>
            <a:r>
              <a:rPr lang="de-DE" sz="2400" dirty="0"/>
              <a:t> Fair View“ (§ 264 Abs. 2 Satz 1 HGB)</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Herkunft: angelsächsisches System der Rechnungslegung</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Generalnorm in einem Rechtssystem mit vielen ungeschriebenen Regeln</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Kapitalmarktorientierung der Rechnungslegung</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chemeClr val="tx2"/>
                </a:solidFill>
              </a:rPr>
              <a:t>Verhältnis (Konflikt) zum Vorsichtsprinzip</a:t>
            </a:r>
            <a:r>
              <a:rPr lang="de-DE" sz="2000" dirty="0"/>
              <a:t>?</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Kompromiss („unter Beachtung der </a:t>
            </a:r>
            <a:r>
              <a:rPr lang="de-DE" sz="2000" dirty="0" err="1"/>
              <a:t>GoB</a:t>
            </a:r>
            <a:r>
              <a:rPr lang="de-DE" sz="2000" dirty="0"/>
              <a:t>“)</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Nach </a:t>
            </a:r>
            <a:r>
              <a:rPr lang="de-DE" sz="2000" dirty="0" err="1"/>
              <a:t>h.M</a:t>
            </a:r>
            <a:r>
              <a:rPr lang="de-DE" sz="2000" dirty="0"/>
              <a:t>. grundsätzlich </a:t>
            </a:r>
            <a:r>
              <a:rPr lang="de-DE" sz="2000" dirty="0">
                <a:solidFill>
                  <a:schemeClr val="tx2"/>
                </a:solidFill>
              </a:rPr>
              <a:t>kein Vorrang </a:t>
            </a:r>
            <a:r>
              <a:rPr lang="de-DE" sz="2000" dirty="0"/>
              <a:t>und keine Korrektur des </a:t>
            </a:r>
            <a:r>
              <a:rPr lang="de-DE" sz="2000" dirty="0" err="1"/>
              <a:t>GoB</a:t>
            </a:r>
            <a:r>
              <a:rPr lang="de-DE" sz="2000" dirty="0"/>
              <a:t>-konformen Jahresabschlusses aufgrund des True </a:t>
            </a:r>
            <a:r>
              <a:rPr lang="de-DE" sz="2000" dirty="0" err="1"/>
              <a:t>and</a:t>
            </a:r>
            <a:r>
              <a:rPr lang="de-DE" sz="2000" dirty="0"/>
              <a:t> Fair View Grundsatzes</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Ggf. zusätzliche Angaben im Anhang (§ 264 Abs. 2 Satz 2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628650" lvl="3"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995362" lvl="5" indent="0">
              <a:lnSpc>
                <a:spcPct val="105000"/>
              </a:lnSpc>
              <a:spcBef>
                <a:spcPts val="200"/>
              </a:spcBef>
              <a:spcAft>
                <a:spcPts val="200"/>
              </a:spcAft>
              <a:buClr>
                <a:srgbClr val="000000"/>
              </a:buClr>
              <a:buNone/>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4061225082"/>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Fortführungsgrundsatz („</a:t>
            </a:r>
            <a:r>
              <a:rPr lang="de-DE" sz="2400" dirty="0" err="1"/>
              <a:t>Going</a:t>
            </a:r>
            <a:r>
              <a:rPr lang="de-DE" sz="2400" dirty="0"/>
              <a:t> </a:t>
            </a:r>
            <a:r>
              <a:rPr lang="de-DE" sz="2400" dirty="0" err="1"/>
              <a:t>concern</a:t>
            </a:r>
            <a:r>
              <a:rPr lang="de-DE" sz="2400" dirty="0"/>
              <a:t>“)</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 252 Abs. 1 Nr. 2 HGB</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Bewertung nach den §§ 253 ff. HGB nur bei positiver handelsrechtlicher Fortführungsprognose zutreffend</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Handelsrechtliche von insolvenzrechtliche Fortführungsprognose nicht deckungsgleich</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Exkurs zum Insolvenzrecht: Überschuldungsbilanzen, Insolvenzeröffnungsgründe (insb. Überschuldung)</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Keine HGB-Bewertungsregeln vorhanden, die Bewertung für den Fall der negativen Fortführungsprognose regeln</a:t>
            </a:r>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777893824"/>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Weitere </a:t>
            </a:r>
            <a:r>
              <a:rPr lang="de-DE" sz="2400" dirty="0" err="1"/>
              <a:t>GoB</a:t>
            </a:r>
            <a:r>
              <a:rPr lang="de-DE" sz="2400" dirty="0"/>
              <a:t> (nicht abschließend)</a:t>
            </a:r>
            <a:endParaRPr lang="en-GB" sz="2400" dirty="0"/>
          </a:p>
        </p:txBody>
      </p:sp>
      <p:sp>
        <p:nvSpPr>
          <p:cNvPr id="3" name="Rectangle 3"/>
          <p:cNvSpPr txBox="1">
            <a:spLocks noChangeArrowheads="1"/>
          </p:cNvSpPr>
          <p:nvPr/>
        </p:nvSpPr>
        <p:spPr bwMode="auto">
          <a:xfrm>
            <a:off x="307069" y="2132856"/>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Einzelbewertung (§ 252 Abs. 1 Nr. 3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Ausfluss Vorsichtsprinzip (keine Wertkompensationen)</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solidFill>
                  <a:srgbClr val="000000"/>
                </a:solidFill>
              </a:rPr>
              <a:t>Ausnahmen: Bewertung (§ 240 Abs. 3, Abs. 4, 256  HGB), Bewertungseinheiten (§ 254 HGB)</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Bilanzidentität (§ 252 Abs. 1 Nr. 1 HGB)</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Bewertungsstetigkeit (§ 252 Abs. 1 Nr. 6 HGB; insbesondere einheitliche Ausübung von Bewertungswahlrechten)</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Vollständigkeitsprinzip (§ 246 Abs. 1 HGB)</a:t>
            </a:r>
          </a:p>
          <a:p>
            <a:pPr marL="266700" lvl="1"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Stichtagsprinzip (§ 252 Abs. 1 Nr. 3 HGB)</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Gilt entgegen Wortlaut nicht nur für die Bewertung, sondern auch den Ansatz dem Grunde nach</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Wertändernde vs. wertaufhellende Tatsachen</a:t>
            </a:r>
          </a:p>
          <a:p>
            <a:pPr marL="442912" lvl="2" indent="-266700" eaLnBrk="1" fontAlgn="auto" hangingPunct="1">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1707772052"/>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Wiederholung der ersten Veranstaltung</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Wozu ist die Unterscheidung zwischen Anlage- und Umlaufvermögen wichtig?</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Insbesondere für die Bewertung (vgl. § 253 HGB: planmäßige Abschreibungen nur beim Anlagevermögen; strenges Niederstwertprinzip im Umlaufvermögen vs. gemildertes Niederstwertprinzip im Anlagevermögen)</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ist der Unterschied zwischen Rückstellungen und Rücklagen?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Rückstellungen sind dem Grunde oder der Höhe nach ungewisse Verbindlichkeiten, die aber hinreichend wahrscheinlich sind. Es handelt sich um Fremdkapital. Rücklagen (z.B. Gewinnrücklagen, Kapitalrücklagen) sind Eigenkapital.</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ist das Eigenkapital?</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Differenz aus Vermögen und Schulden (Residualgröße).</a:t>
            </a:r>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3073403713"/>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Wiederholung der ersten Veranstaltung</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sind erfolgsneutrale Geschäftsvorfälle? Welche gibt es?</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Keine Veränderung des Eigenkapitals. </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Aktivtausch, Passivtausch, Aktiv/Passiv-Mehrung (Bilanzverlängerung), Aktiv/Passiv-Minderung (Bilanzverkürzung)</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Wie sind Buchungssätze aufgebaut?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(Per) Soll an Haben.</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In welchen Büchern werden Buchungen vorgenommen?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Grundbuch (Buchungssätze), Hauptbuch (Konten)</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Welche erfolgswirksamen Geschäftsvorfälle gibt es?</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Aufwand, Ertrag</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Welche Arten von Konten gibt es?</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Bestandskonten, Erfolgskonten</a:t>
            </a:r>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718028697"/>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Wiederholung der ersten Veranstaltung</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Wo bzw. wie werden die Anfangsbestände von Aktiv- bzw. Passivkonten gebucht?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Aktivkonten: Soll (Per Bestandskonto an EBK)</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Passivkonten: Haben (Per EBK an Bestandskonto)</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Über welches Konto werden die Erfolgskonten abgeschlossen?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GuV-Konto.</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Über welches Konto wird das GuV-Konto abgeschlossen?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Eigenkapitalbestandskonto.</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Was ist ein schwebendes Geschäft? Wie wird es bilanziert?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Gegenseitig auf Leistungsaustausch gerichteter Vertrag, der hinsichtlich der Sach- oder Dienstleistungspflicht (d.h. der vertragscharakteristischen Leistung) noch nicht voll erfüllt ist.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198375776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Wiederholung der ersten Veranstaltung</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i="1" dirty="0">
                <a:solidFill>
                  <a:schemeClr val="tx2"/>
                </a:solidFill>
              </a:rPr>
              <a:t>Warum heißt es eigentlich doppelte Buchführung (Doppik)?</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Doppelte Auswirkung aller Geschäftsvorfälle (Soll und Haben)</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Doppelte Erfolgsermittlung (Bilanz, GuV)</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Doppelte Erfassung aller Geschäftsvorfälle (Grund- und Hauptbuch)</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555275710"/>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310617" y="906463"/>
            <a:ext cx="8496300" cy="53594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dirty="0">
              <a:solidFill>
                <a:schemeClr val="bg1"/>
              </a:solidFill>
            </a:endParaRPr>
          </a:p>
        </p:txBody>
      </p:sp>
      <p:sp>
        <p:nvSpPr>
          <p:cNvPr id="6" name="Title 5"/>
          <p:cNvSpPr>
            <a:spLocks noGrp="1"/>
          </p:cNvSpPr>
          <p:nvPr>
            <p:ph type="title"/>
          </p:nvPr>
        </p:nvSpPr>
        <p:spPr/>
        <p:txBody>
          <a:bodyPr>
            <a:normAutofit/>
          </a:bodyPr>
          <a:lstStyle/>
          <a:p>
            <a:r>
              <a:rPr lang="de-DE" dirty="0">
                <a:solidFill>
                  <a:schemeClr val="bg1"/>
                </a:solidFill>
                <a:ea typeface="Gulim" pitchFamily="34" charset="-127"/>
              </a:rPr>
              <a:t>Rechtsgrundlagen</a:t>
            </a:r>
            <a:endParaRPr lang="de-DE" dirty="0"/>
          </a:p>
        </p:txBody>
      </p:sp>
    </p:spTree>
    <p:extLst>
      <p:ext uri="{BB962C8B-B14F-4D97-AF65-F5344CB8AC3E}">
        <p14:creationId xmlns:p14="http://schemas.microsoft.com/office/powerpoint/2010/main" val="3224478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de-DE" sz="2400" dirty="0"/>
              <a:t>Bilanzrecht - Rechtsgrundlagen</a:t>
            </a:r>
            <a:endParaRPr lang="en-GB" sz="2400" dirty="0"/>
          </a:p>
        </p:txBody>
      </p:sp>
      <p:sp>
        <p:nvSpPr>
          <p:cNvPr id="3" name="Rectangle 3"/>
          <p:cNvSpPr txBox="1">
            <a:spLocks noChangeArrowheads="1"/>
          </p:cNvSpPr>
          <p:nvPr/>
        </p:nvSpPr>
        <p:spPr bwMode="auto">
          <a:xfrm>
            <a:off x="309600" y="2109600"/>
            <a:ext cx="8484577" cy="4449762"/>
          </a:xfrm>
          <a:prstGeom prst="rect">
            <a:avLst/>
          </a:prstGeom>
          <a:noFill/>
          <a:ln w="9525">
            <a:noFill/>
            <a:miter lim="800000"/>
            <a:headEnd/>
            <a:tailEnd/>
          </a:ln>
        </p:spPr>
        <p:txBody>
          <a:bodyPr lIns="360000" tIns="46800" rIns="90000" bIns="46800"/>
          <a:lstStyle>
            <a:lvl1pPr marL="342900" indent="-342900" algn="l" rtl="0" eaLnBrk="0" fontAlgn="base" hangingPunct="0">
              <a:lnSpc>
                <a:spcPct val="104000"/>
              </a:lnSpc>
              <a:spcBef>
                <a:spcPct val="0"/>
              </a:spcBef>
              <a:spcAft>
                <a:spcPct val="50000"/>
              </a:spcAft>
              <a:defRPr sz="1100">
                <a:solidFill>
                  <a:schemeClr val="tx1"/>
                </a:solidFill>
                <a:latin typeface="+mn-lt"/>
                <a:ea typeface="+mn-ea"/>
                <a:cs typeface="+mn-cs"/>
              </a:defRPr>
            </a:lvl1pPr>
            <a:lvl2pPr marL="179388" indent="-17780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2pPr>
            <a:lvl3pPr marL="35560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3pPr>
            <a:lvl4pPr marL="541338" indent="-184150"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4pPr>
            <a:lvl5pPr marL="717550" indent="-174625" algn="l" rtl="0" eaLnBrk="0" fontAlgn="base" hangingPunct="0">
              <a:lnSpc>
                <a:spcPct val="104000"/>
              </a:lnSpc>
              <a:spcBef>
                <a:spcPct val="0"/>
              </a:spcBef>
              <a:spcAft>
                <a:spcPct val="50000"/>
              </a:spcAft>
              <a:buClr>
                <a:schemeClr val="tx1"/>
              </a:buClr>
              <a:buFont typeface="TradeGothic"/>
              <a:buChar char="&gt;"/>
              <a:defRPr sz="1100">
                <a:solidFill>
                  <a:schemeClr val="tx1"/>
                </a:solidFill>
                <a:latin typeface="+mn-lt"/>
                <a:cs typeface="+mn-cs"/>
              </a:defRPr>
            </a:lvl5pPr>
            <a:lvl6pPr marL="11747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6pPr>
            <a:lvl7pPr marL="16319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7pPr>
            <a:lvl8pPr marL="20891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8pPr>
            <a:lvl9pPr marL="2546350" indent="-174625" algn="l" rtl="0" fontAlgn="base">
              <a:lnSpc>
                <a:spcPct val="104000"/>
              </a:lnSpc>
              <a:spcBef>
                <a:spcPct val="0"/>
              </a:spcBef>
              <a:spcAft>
                <a:spcPct val="50000"/>
              </a:spcAft>
              <a:buClr>
                <a:schemeClr val="tx1"/>
              </a:buClr>
              <a:buFont typeface="TradeGothic" pitchFamily="2" charset="0"/>
              <a:buChar char="&gt;"/>
              <a:defRPr sz="1100">
                <a:solidFill>
                  <a:schemeClr val="tx1"/>
                </a:solidFill>
                <a:latin typeface="+mn-lt"/>
                <a:cs typeface="+mn-cs"/>
              </a:defRPr>
            </a:lvl9pPr>
          </a:lstStyle>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Traditionell ist mit dem Begriff des Bilanzrechts in Deutschland das Recht der Handelsbücher, mithin das Dritte Buch des HGB, gemeint. </a:t>
            </a:r>
            <a:r>
              <a:rPr lang="de-DE" sz="2000" i="1" dirty="0">
                <a:solidFill>
                  <a:schemeClr val="tx2"/>
                </a:solidFill>
              </a:rPr>
              <a:t>Es geht also in erster Linie um die §§ 238 ff. HGB (bis § 342a HGB).</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Bedeutung des </a:t>
            </a:r>
            <a:r>
              <a:rPr lang="de-DE" sz="2000" dirty="0">
                <a:solidFill>
                  <a:schemeClr val="tx2"/>
                </a:solidFill>
              </a:rPr>
              <a:t>Europarechts</a:t>
            </a:r>
            <a:r>
              <a:rPr lang="de-DE" sz="2000" dirty="0"/>
              <a: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Handelsbilanzrecht ist in weiten Teilen umgesetztes Europarecht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Richtlinie als maßgebliches Auslegungskriterium; ggf. Vorabentscheidungsverfahren des EuGH</a:t>
            </a:r>
          </a:p>
          <a:p>
            <a:pPr marL="266700" lvl="1"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Bedeutung der </a:t>
            </a:r>
            <a:r>
              <a:rPr lang="de-DE" sz="2000" dirty="0">
                <a:solidFill>
                  <a:schemeClr val="tx2"/>
                </a:solidFill>
              </a:rPr>
              <a:t>BFH-Rechtsprechung</a:t>
            </a:r>
            <a:r>
              <a:rPr lang="de-DE" sz="2000" dirty="0"/>
              <a:t>:</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err="1"/>
              <a:t>Maßgeblichkeitsgrundsatz</a:t>
            </a:r>
            <a:r>
              <a:rPr lang="de-DE" sz="2000" dirty="0"/>
              <a:t> (§ 5 Abs. 1 EStG): Handelsbilanzrecht als Vorfrage des Steuerbilanzrechts</a:t>
            </a:r>
          </a:p>
          <a:p>
            <a:pPr marL="442912" lvl="2" indent="-266700">
              <a:lnSpc>
                <a:spcPct val="105000"/>
              </a:lnSpc>
              <a:spcBef>
                <a:spcPts val="200"/>
              </a:spcBef>
              <a:spcAft>
                <a:spcPts val="200"/>
              </a:spcAft>
              <a:buClr>
                <a:srgbClr val="000000"/>
              </a:buClr>
              <a:buFont typeface="Arial" panose="020B0604020202020204" pitchFamily="34" charset="0"/>
              <a:buChar char="&gt;"/>
              <a:tabLst>
                <a:tab pos="179388" algn="l"/>
              </a:tabLst>
              <a:defRPr/>
            </a:pPr>
            <a:r>
              <a:rPr lang="de-DE" sz="2000" dirty="0"/>
              <a:t>Nur wenige BGH-Entscheidungen zum Bilanzrecht</a:t>
            </a:r>
          </a:p>
          <a:p>
            <a:pPr marL="176212" lvl="2" indent="0">
              <a:lnSpc>
                <a:spcPct val="105000"/>
              </a:lnSpc>
              <a:spcBef>
                <a:spcPts val="200"/>
              </a:spcBef>
              <a:spcAft>
                <a:spcPts val="200"/>
              </a:spcAft>
              <a:buClr>
                <a:srgbClr val="000000"/>
              </a:buClr>
              <a:buNone/>
              <a:tabLst>
                <a:tab pos="179388" algn="l"/>
              </a:tabLst>
              <a:defRPr/>
            </a:pPr>
            <a:endParaRPr lang="de-DE" sz="2000" dirty="0"/>
          </a:p>
          <a:p>
            <a:pPr marL="1262062" lvl="5" indent="-266700">
              <a:lnSpc>
                <a:spcPct val="105000"/>
              </a:lnSpc>
              <a:spcBef>
                <a:spcPts val="200"/>
              </a:spcBef>
              <a:spcAft>
                <a:spcPts val="200"/>
              </a:spcAft>
              <a:buClr>
                <a:srgbClr val="000000"/>
              </a:buClr>
              <a:buFont typeface="Arial" panose="020B0604020202020204" pitchFamily="34" charset="0"/>
              <a:buChar char="&gt;"/>
              <a:tabLst>
                <a:tab pos="179388" algn="l"/>
              </a:tabLst>
              <a:defRPr/>
            </a:pPr>
            <a:endParaRPr lang="de-DE" sz="1600" dirty="0"/>
          </a:p>
          <a:p>
            <a:pPr lvl="2" eaLnBrk="1" hangingPunct="1">
              <a:lnSpc>
                <a:spcPct val="100000"/>
              </a:lnSpc>
              <a:buClr>
                <a:srgbClr val="000000"/>
              </a:buClr>
              <a:defRPr/>
            </a:pPr>
            <a:endParaRPr lang="de-DE" sz="1600" kern="0" dirty="0">
              <a:solidFill>
                <a:srgbClr val="000000"/>
              </a:solidFill>
            </a:endParaRPr>
          </a:p>
        </p:txBody>
      </p:sp>
    </p:spTree>
    <p:extLst>
      <p:ext uri="{BB962C8B-B14F-4D97-AF65-F5344CB8AC3E}">
        <p14:creationId xmlns:p14="http://schemas.microsoft.com/office/powerpoint/2010/main" val="2421370089"/>
      </p:ext>
    </p:extLst>
  </p:cSld>
  <p:clrMapOvr>
    <a:overrideClrMapping bg1="lt1" tx1="dk1" bg2="lt2" tx2="dk2" accent1="accent1" accent2="accent2" accent3="accent3" accent4="accent4" accent5="accent5" accent6="accent6" hlink="hlink" folHlink="folHlink"/>
  </p:clrMapOvr>
</p:sld>
</file>

<file path=ppt/tags/tag1.xml><?xml version="1.0" encoding="utf-8"?>
<p:tagLst xmlns:a="http://schemas.openxmlformats.org/drawingml/2006/main" xmlns:r="http://schemas.openxmlformats.org/officeDocument/2006/relationships" xmlns:p="http://schemas.openxmlformats.org/presentationml/2006/main">
  <p:tag name="TMS_TEMPLATE_ID" val="Linklaters"/>
</p:tagLst>
</file>

<file path=ppt/theme/theme1.xml><?xml version="1.0" encoding="utf-8"?>
<a:theme xmlns:a="http://schemas.openxmlformats.org/drawingml/2006/main" name="LL HS">
  <a:themeElements>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fontScheme name="LL H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0.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1.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2.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3.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4.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5.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6.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7.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8.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19.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0.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1.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2.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3.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24.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3.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4.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5.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6.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7.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8.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ppt/theme/themeOverride9.xml><?xml version="1.0" encoding="utf-8"?>
<a:themeOverride xmlns:a="http://schemas.openxmlformats.org/drawingml/2006/main">
  <a:clrScheme name="LL HS">
    <a:dk1>
      <a:srgbClr val="000000"/>
    </a:dk1>
    <a:lt1>
      <a:srgbClr val="FFFFFF"/>
    </a:lt1>
    <a:dk2>
      <a:srgbClr val="AF005F"/>
    </a:dk2>
    <a:lt2>
      <a:srgbClr val="969696"/>
    </a:lt2>
    <a:accent1>
      <a:srgbClr val="AF005F"/>
    </a:accent1>
    <a:accent2>
      <a:srgbClr val="BF337F"/>
    </a:accent2>
    <a:accent3>
      <a:srgbClr val="CC5C99"/>
    </a:accent3>
    <a:accent4>
      <a:srgbClr val="808080"/>
    </a:accent4>
    <a:accent5>
      <a:srgbClr val="969696"/>
    </a:accent5>
    <a:accent6>
      <a:srgbClr val="C3C3C3"/>
    </a:accent6>
    <a:hlink>
      <a:srgbClr val="D985B2"/>
    </a:hlink>
    <a:folHlink>
      <a:srgbClr val="ECC4DA"/>
    </a:folHlink>
  </a:clrScheme>
</a:themeOverride>
</file>

<file path=docProps/app.xml><?xml version="1.0" encoding="utf-8"?>
<Properties xmlns="http://schemas.openxmlformats.org/officeDocument/2006/extended-properties" xmlns:vt="http://schemas.openxmlformats.org/officeDocument/2006/docPropsVTypes">
  <Template/>
  <TotalTime>0</TotalTime>
  <Words>2009</Words>
  <Application>Microsoft Office PowerPoint</Application>
  <PresentationFormat>Bildschirmpräsentation (4:3)</PresentationFormat>
  <Paragraphs>268</Paragraphs>
  <Slides>33</Slides>
  <Notes>1</Notes>
  <HiddenSlides>0</HiddenSlides>
  <MMClips>0</MMClips>
  <ScaleCrop>false</ScaleCrop>
  <HeadingPairs>
    <vt:vector size="4" baseType="variant">
      <vt:variant>
        <vt:lpstr>Design</vt:lpstr>
      </vt:variant>
      <vt:variant>
        <vt:i4>1</vt:i4>
      </vt:variant>
      <vt:variant>
        <vt:lpstr>Folientitel</vt:lpstr>
      </vt:variant>
      <vt:variant>
        <vt:i4>33</vt:i4>
      </vt:variant>
    </vt:vector>
  </HeadingPairs>
  <TitlesOfParts>
    <vt:vector size="34" baseType="lpstr">
      <vt:lpstr>LL HS</vt:lpstr>
      <vt:lpstr>Friedrich-Alexander Universität Erlangen-Nürnberg Vorlesung Bilanzrecht</vt:lpstr>
      <vt:lpstr>Wiederholung</vt:lpstr>
      <vt:lpstr>Wiederholung der ersten Veranstaltung</vt:lpstr>
      <vt:lpstr>Wiederholung der ersten Veranstaltung</vt:lpstr>
      <vt:lpstr>Wiederholung der ersten Veranstaltung</vt:lpstr>
      <vt:lpstr>Wiederholung der ersten Veranstaltung</vt:lpstr>
      <vt:lpstr>Wiederholung der ersten Veranstaltung</vt:lpstr>
      <vt:lpstr>Rechtsgrundlagen</vt:lpstr>
      <vt:lpstr>Bilanzrecht - Rechtsgrundlagen</vt:lpstr>
      <vt:lpstr>Bilanzrecht - Rechtsgrundlagen</vt:lpstr>
      <vt:lpstr>Systematik der §§ 238 ff. HGB</vt:lpstr>
      <vt:lpstr>Systematik der §§ 238 ff. HGB</vt:lpstr>
      <vt:lpstr>Systematik der §§ 238 ff. HGB</vt:lpstr>
      <vt:lpstr>Systematik der §§ 238 ff. HGB</vt:lpstr>
      <vt:lpstr>Systematik der §§ 238 ff. HGB</vt:lpstr>
      <vt:lpstr>Systematik der §§ 238 ff. HGB</vt:lpstr>
      <vt:lpstr>Gliederungsprinzipien</vt:lpstr>
      <vt:lpstr>Zweck der Handelsbilanz</vt:lpstr>
      <vt:lpstr>Bilanzen</vt:lpstr>
      <vt:lpstr>Zwecke der Handelsbilanz</vt:lpstr>
      <vt:lpstr>Buchführungs- und Bilanzierungspflicht</vt:lpstr>
      <vt:lpstr>Buchführungs- und Bilanzierungspflicht</vt:lpstr>
      <vt:lpstr>Exkurs: Aufstellung des Jahresabschlusses</vt:lpstr>
      <vt:lpstr>Grundsätze ordnungsgemäßer Buchführung</vt:lpstr>
      <vt:lpstr>Begrifflichkeit</vt:lpstr>
      <vt:lpstr>Rechtsnatur</vt:lpstr>
      <vt:lpstr>Vorsichtsprinzip (§ 252 Abs. 1 Nr. 4 HGB)</vt:lpstr>
      <vt:lpstr>Realisationsprinzip § 252 Abs. 2 Nr. 4 HGB</vt:lpstr>
      <vt:lpstr>Realisationsprinzip § 252 Abs. 2 Nr. 4 HGB</vt:lpstr>
      <vt:lpstr>Imparitätsprinzip</vt:lpstr>
      <vt:lpstr>„True and Fair View“ (§ 264 Abs. 2 Satz 1 HGB)</vt:lpstr>
      <vt:lpstr>Fortführungsgrundsatz („Going concern“)</vt:lpstr>
      <vt:lpstr>Weitere GoB (nicht abschließend)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Vorlesung Bilanzrecht</dc:title>
  <dc:creator>Any Authorised User</dc:creator>
  <cp:lastModifiedBy>Mielsch, Barbara</cp:lastModifiedBy>
  <cp:revision>64</cp:revision>
  <dcterms:created xsi:type="dcterms:W3CDTF">2017-05-05T06:44:04Z</dcterms:created>
  <dcterms:modified xsi:type="dcterms:W3CDTF">2017-05-16T09:35:12Z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ersion">
    <vt:lpwstr>R.2010-2</vt:lpwstr>
  </property>
  <property fmtid="{D5CDD505-2E9C-101B-9397-08002B2CF9AE}" pid="3" name="FirmName">
    <vt:lpwstr> </vt:lpwstr>
  </property>
  <property fmtid="{D5CDD505-2E9C-101B-9397-08002B2CF9AE}" pid="4" name="Pitch">
    <vt:lpwstr>No</vt:lpwstr>
  </property>
  <property fmtid="{D5CDD505-2E9C-101B-9397-08002B2CF9AE}" pid="5" name="DEDocumentLocation">
    <vt:lpwstr>C:\Users\mmager\Desktop\170512_Uni Erlangen Nürnberg_Vorlesung Bilanzrecht_Vorlesung 2_MM.pptx</vt:lpwstr>
  </property>
  <property fmtid="{D5CDD505-2E9C-101B-9397-08002B2CF9AE}" pid="6" name="Document Number">
    <vt:lpwstr/>
  </property>
  <property fmtid="{D5CDD505-2E9C-101B-9397-08002B2CF9AE}" pid="7" name="Last Modified">
    <vt:lpwstr/>
  </property>
  <property fmtid="{D5CDD505-2E9C-101B-9397-08002B2CF9AE}" pid="8" name="Mode">
    <vt:lpwstr>Export</vt:lpwstr>
  </property>
  <property fmtid="{D5CDD505-2E9C-101B-9397-08002B2CF9AE}" pid="9" name="Version">
    <vt:lpwstr/>
  </property>
  <property fmtid="{D5CDD505-2E9C-101B-9397-08002B2CF9AE}" pid="10" name="Client Code">
    <vt:lpwstr/>
  </property>
  <property fmtid="{D5CDD505-2E9C-101B-9397-08002B2CF9AE}" pid="11" name="Matter Number">
    <vt:lpwstr/>
  </property>
  <property fmtid="{D5CDD505-2E9C-101B-9397-08002B2CF9AE}" pid="12" name="ObjectID">
    <vt:lpwstr/>
  </property>
</Properties>
</file>